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9" r:id="rId1"/>
  </p:sldMasterIdLst>
  <p:notesMasterIdLst>
    <p:notesMasterId r:id="rId41"/>
  </p:notesMasterIdLst>
  <p:sldIdLst>
    <p:sldId id="256" r:id="rId2"/>
    <p:sldId id="297" r:id="rId3"/>
    <p:sldId id="298" r:id="rId4"/>
    <p:sldId id="285" r:id="rId5"/>
    <p:sldId id="286" r:id="rId6"/>
    <p:sldId id="287" r:id="rId7"/>
    <p:sldId id="288" r:id="rId8"/>
    <p:sldId id="289" r:id="rId9"/>
    <p:sldId id="290" r:id="rId10"/>
    <p:sldId id="291" r:id="rId11"/>
    <p:sldId id="292" r:id="rId12"/>
    <p:sldId id="293" r:id="rId13"/>
    <p:sldId id="264" r:id="rId14"/>
    <p:sldId id="259" r:id="rId15"/>
    <p:sldId id="265" r:id="rId16"/>
    <p:sldId id="272" r:id="rId17"/>
    <p:sldId id="276" r:id="rId18"/>
    <p:sldId id="260" r:id="rId19"/>
    <p:sldId id="261" r:id="rId20"/>
    <p:sldId id="277" r:id="rId21"/>
    <p:sldId id="278" r:id="rId22"/>
    <p:sldId id="279" r:id="rId23"/>
    <p:sldId id="280" r:id="rId24"/>
    <p:sldId id="281" r:id="rId25"/>
    <p:sldId id="262" r:id="rId26"/>
    <p:sldId id="294" r:id="rId27"/>
    <p:sldId id="295" r:id="rId28"/>
    <p:sldId id="282" r:id="rId29"/>
    <p:sldId id="266" r:id="rId30"/>
    <p:sldId id="270" r:id="rId31"/>
    <p:sldId id="268" r:id="rId32"/>
    <p:sldId id="271" r:id="rId33"/>
    <p:sldId id="283" r:id="rId34"/>
    <p:sldId id="274" r:id="rId35"/>
    <p:sldId id="284" r:id="rId36"/>
    <p:sldId id="275" r:id="rId37"/>
    <p:sldId id="296" r:id="rId38"/>
    <p:sldId id="258" r:id="rId39"/>
    <p:sldId id="257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712"/>
  </p:normalViewPr>
  <p:slideViewPr>
    <p:cSldViewPr snapToGrid="0">
      <p:cViewPr varScale="1">
        <p:scale>
          <a:sx n="102" d="100"/>
          <a:sy n="102" d="100"/>
        </p:scale>
        <p:origin x="41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notesMaster" Target="notesMasters/notesMaster1.xml"/><Relationship Id="rId42" Type="http://schemas.openxmlformats.org/officeDocument/2006/relationships/presProps" Target="presProps.xml"/><Relationship Id="rId43" Type="http://schemas.openxmlformats.org/officeDocument/2006/relationships/viewProps" Target="viewProps.xml"/><Relationship Id="rId44" Type="http://schemas.openxmlformats.org/officeDocument/2006/relationships/theme" Target="theme/theme1.xml"/><Relationship Id="rId4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F7DFA4-4465-6D47-B956-8B5F1BFD53BF}" type="datetimeFigureOut">
              <a:rPr lang="en-US" smtClean="0"/>
              <a:t>3/20/17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06571E-8350-6447-BF8C-77641B1891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5982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F302B098-0BF7-4BD5-A5EB-D01C0B532B5D}" type="datetimeFigureOut">
              <a:rPr lang="en-US" smtClean="0"/>
              <a:t>3/20/17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9EA53-D7F7-40FB-8EA0-4ED15B1FF639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1270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2B098-0BF7-4BD5-A5EB-D01C0B532B5D}" type="datetimeFigureOut">
              <a:rPr lang="en-US" smtClean="0"/>
              <a:t>3/20/17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9EA53-D7F7-40FB-8EA0-4ED15B1FF6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6078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2B098-0BF7-4BD5-A5EB-D01C0B532B5D}" type="datetimeFigureOut">
              <a:rPr lang="en-US" smtClean="0"/>
              <a:t>3/20/17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9EA53-D7F7-40FB-8EA0-4ED15B1FF639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20307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2B098-0BF7-4BD5-A5EB-D01C0B532B5D}" type="datetimeFigureOut">
              <a:rPr lang="en-US" smtClean="0"/>
              <a:t>3/20/17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9EA53-D7F7-40FB-8EA0-4ED15B1FF6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1587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2B098-0BF7-4BD5-A5EB-D01C0B532B5D}" type="datetimeFigureOut">
              <a:rPr lang="en-US" smtClean="0"/>
              <a:t>3/20/17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9EA53-D7F7-40FB-8EA0-4ED15B1FF639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96938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2B098-0BF7-4BD5-A5EB-D01C0B532B5D}" type="datetimeFigureOut">
              <a:rPr lang="en-US" smtClean="0"/>
              <a:t>3/20/17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9EA53-D7F7-40FB-8EA0-4ED15B1FF6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0826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2B098-0BF7-4BD5-A5EB-D01C0B532B5D}" type="datetimeFigureOut">
              <a:rPr lang="en-US" smtClean="0"/>
              <a:t>3/20/17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9EA53-D7F7-40FB-8EA0-4ED15B1FF6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3882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2B098-0BF7-4BD5-A5EB-D01C0B532B5D}" type="datetimeFigureOut">
              <a:rPr lang="en-US" smtClean="0"/>
              <a:t>3/20/17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9EA53-D7F7-40FB-8EA0-4ED15B1FF6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18511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2B098-0BF7-4BD5-A5EB-D01C0B532B5D}" type="datetimeFigureOut">
              <a:rPr lang="en-US" smtClean="0"/>
              <a:t>3/20/17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9EA53-D7F7-40FB-8EA0-4ED15B1FF6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6055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2B098-0BF7-4BD5-A5EB-D01C0B532B5D}" type="datetimeFigureOut">
              <a:rPr lang="en-US" smtClean="0"/>
              <a:t>3/20/17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9EA53-D7F7-40FB-8EA0-4ED15B1FF6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1495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2B098-0BF7-4BD5-A5EB-D01C0B532B5D}" type="datetimeFigureOut">
              <a:rPr lang="en-US" smtClean="0"/>
              <a:t>3/20/17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9EA53-D7F7-40FB-8EA0-4ED15B1FF639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60207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F302B098-0BF7-4BD5-A5EB-D01C0B532B5D}" type="datetimeFigureOut">
              <a:rPr lang="en-US" smtClean="0"/>
              <a:t>3/20/17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6769EA53-D7F7-40FB-8EA0-4ED15B1FF639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37314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2" r:id="rId3"/>
    <p:sldLayoutId id="2147483723" r:id="rId4"/>
    <p:sldLayoutId id="2147483724" r:id="rId5"/>
    <p:sldLayoutId id="2147483725" r:id="rId6"/>
    <p:sldLayoutId id="2147483726" r:id="rId7"/>
    <p:sldLayoutId id="2147483727" r:id="rId8"/>
    <p:sldLayoutId id="2147483728" r:id="rId9"/>
    <p:sldLayoutId id="2147483729" r:id="rId10"/>
    <p:sldLayoutId id="2147483730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ocs.microsoft.com/en-us/dotnet/articles/standard/components" TargetMode="External"/><Relationship Id="rId3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ocs.microsoft.com/en-us/dotnet/articles/standard/library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hyper.is/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andrew.yh.chaa@gmail.com" TargetMode="External"/><Relationship Id="rId3" Type="http://schemas.openxmlformats.org/officeDocument/2006/relationships/hyperlink" Target="https://help.github.com/articles/generating-a-new-ssh-key-and-adding-it-to-the-ssh-agent/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microsoft.com/net/core#linuxubuntu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mono-project.com/docs/getting-started/install/linux/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digitalocean.com/community/tutorials/how-to-install-and-use-docker-on-ubuntu-16-04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andrewchaa.me.uk/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Relationship Id="rId3" Type="http://schemas.openxmlformats.org/officeDocument/2006/relationships/image" Target="../media/image3.tif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spnet/core/publishing/linuxproduction" TargetMode="External"/><Relationship Id="rId4" Type="http://schemas.openxmlformats.org/officeDocument/2006/relationships/hyperlink" Target="http://blog.scottlogic.com/2016/09/05/hosting-netcore-on-linux-with-docker.html" TargetMode="External"/><Relationship Id="rId5" Type="http://schemas.openxmlformats.org/officeDocument/2006/relationships/hyperlink" Target="https://docs.microsoft.com/en-us/dotnet/articles/core/docker/building-net-docker-images" TargetMode="External"/><Relationship Id="rId6" Type="http://schemas.openxmlformats.org/officeDocument/2006/relationships/hyperlink" Target="https://github.com/mono/docker/blob/f0f1e0b9f693bd7c58d9623d402c8dc69234bbe1/4.6.1.3/Dockerfile" TargetMode="External"/><Relationship Id="rId7" Type="http://schemas.openxmlformats.org/officeDocument/2006/relationships/hyperlink" Target="https://github.com/dotnet/dotnet-docker/blob/master/1.0/debian/sdk/Dockerfile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microsoft.com/net/core#linuxubuntu" TargetMode="Externa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spnet/benchmarks" TargetMode="External"/><Relationship Id="rId4" Type="http://schemas.openxmlformats.org/officeDocument/2006/relationships/hyperlink" Target="https://github.com/aspnet/benchmarks/blob/dev/results/Results.xlsx" TargetMode="External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ASP.nET</a:t>
            </a:r>
            <a:r>
              <a:rPr lang="en-US" dirty="0" smtClean="0"/>
              <a:t> Core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ON Cross Platform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7908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 I know .NET?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771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.NET Architectural Components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65292" y="2286000"/>
            <a:ext cx="3178909" cy="4023360"/>
          </a:xfrm>
        </p:spPr>
        <p:txBody>
          <a:bodyPr>
            <a:normAutofit/>
          </a:bodyPr>
          <a:lstStyle/>
          <a:p>
            <a:r>
              <a:rPr lang="en-US" sz="1400" dirty="0" smtClean="0"/>
              <a:t>For </a:t>
            </a:r>
            <a:r>
              <a:rPr lang="en-US" sz="1400" dirty="0"/>
              <a:t>more, </a:t>
            </a:r>
            <a:r>
              <a:rPr lang="en-US" sz="1400" dirty="0">
                <a:hlinkClick r:id="rId2"/>
              </a:rPr>
              <a:t>https://</a:t>
            </a:r>
            <a:r>
              <a:rPr lang="en-US" sz="1400" dirty="0" smtClean="0">
                <a:hlinkClick r:id="rId2"/>
              </a:rPr>
              <a:t>docs.microsoft.com/en-us/dotnet/articles/standard/components</a:t>
            </a:r>
            <a:endParaRPr lang="en-US" sz="1400" dirty="0" smtClean="0"/>
          </a:p>
          <a:p>
            <a:endParaRPr lang="en-US" sz="1400" dirty="0"/>
          </a:p>
        </p:txBody>
      </p:sp>
      <p:pic>
        <p:nvPicPr>
          <p:cNvPr id="2050" name="Picture 2" descr="All .NET Architectural Components Togeth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128" y="2286000"/>
            <a:ext cx="6459256" cy="3706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0575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.NET Platform Support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03785319"/>
              </p:ext>
            </p:extLst>
          </p:nvPr>
        </p:nvGraphicFramePr>
        <p:xfrm>
          <a:off x="1024128" y="2141601"/>
          <a:ext cx="7159596" cy="4081754"/>
        </p:xfrm>
        <a:graphic>
          <a:graphicData uri="http://schemas.openxmlformats.org/drawingml/2006/table">
            <a:tbl>
              <a:tblPr>
                <a:tableStyleId>{3B4B98B0-60AC-42C2-AFA5-B58CD77FA1E5}</a:tableStyleId>
              </a:tblPr>
              <a:tblGrid>
                <a:gridCol w="2059852"/>
                <a:gridCol w="786898"/>
                <a:gridCol w="383954"/>
                <a:gridCol w="323348"/>
                <a:gridCol w="504596"/>
                <a:gridCol w="383954"/>
                <a:gridCol w="504596"/>
                <a:gridCol w="504596"/>
                <a:gridCol w="553608"/>
                <a:gridCol w="1154194"/>
              </a:tblGrid>
              <a:tr h="134652"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 marL="33663" marR="33663" marT="16831" marB="16831"/>
                </a:tc>
                <a:tc>
                  <a:txBody>
                    <a:bodyPr/>
                    <a:lstStyle/>
                    <a:p>
                      <a:endParaRPr lang="en-US" sz="1050"/>
                    </a:p>
                  </a:txBody>
                  <a:tcPr marL="33663" marR="33663" marT="16831" marB="16831"/>
                </a:tc>
                <a:tc>
                  <a:txBody>
                    <a:bodyPr/>
                    <a:lstStyle/>
                    <a:p>
                      <a:endParaRPr lang="en-US" sz="1050"/>
                    </a:p>
                  </a:txBody>
                  <a:tcPr marL="33663" marR="33663" marT="16831" marB="16831"/>
                </a:tc>
                <a:tc>
                  <a:txBody>
                    <a:bodyPr/>
                    <a:lstStyle/>
                    <a:p>
                      <a:endParaRPr lang="en-US" sz="1050"/>
                    </a:p>
                  </a:txBody>
                  <a:tcPr marL="33663" marR="33663" marT="16831" marB="16831"/>
                </a:tc>
                <a:tc>
                  <a:txBody>
                    <a:bodyPr/>
                    <a:lstStyle/>
                    <a:p>
                      <a:endParaRPr lang="en-US" sz="1050"/>
                    </a:p>
                  </a:txBody>
                  <a:tcPr marL="33663" marR="33663" marT="16831" marB="16831"/>
                </a:tc>
                <a:tc>
                  <a:txBody>
                    <a:bodyPr/>
                    <a:lstStyle/>
                    <a:p>
                      <a:endParaRPr lang="en-US" sz="1050"/>
                    </a:p>
                  </a:txBody>
                  <a:tcPr marL="33663" marR="33663" marT="16831" marB="16831"/>
                </a:tc>
                <a:tc>
                  <a:txBody>
                    <a:bodyPr/>
                    <a:lstStyle/>
                    <a:p>
                      <a:endParaRPr lang="en-US" sz="1050"/>
                    </a:p>
                  </a:txBody>
                  <a:tcPr marL="33663" marR="33663" marT="16831" marB="16831"/>
                </a:tc>
                <a:tc>
                  <a:txBody>
                    <a:bodyPr/>
                    <a:lstStyle/>
                    <a:p>
                      <a:endParaRPr lang="en-US" sz="1050"/>
                    </a:p>
                  </a:txBody>
                  <a:tcPr marL="33663" marR="33663" marT="16831" marB="16831"/>
                </a:tc>
                <a:tc>
                  <a:txBody>
                    <a:bodyPr/>
                    <a:lstStyle/>
                    <a:p>
                      <a:endParaRPr lang="en-US" sz="1050"/>
                    </a:p>
                  </a:txBody>
                  <a:tcPr marL="33663" marR="33663" marT="16831" marB="16831"/>
                </a:tc>
                <a:tc>
                  <a:txBody>
                    <a:bodyPr/>
                    <a:lstStyle/>
                    <a:p>
                      <a:endParaRPr lang="en-US" sz="1050"/>
                    </a:p>
                  </a:txBody>
                  <a:tcPr marL="33663" marR="33663" marT="16831" marB="16831"/>
                </a:tc>
              </a:tr>
              <a:tr h="387124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dirty="0">
                          <a:effectLst/>
                        </a:rPr>
                        <a:t>Platform Name</a:t>
                      </a:r>
                      <a:endParaRPr lang="en-US" sz="1050" b="0" dirty="0">
                        <a:effectLst/>
                        <a:latin typeface="segoe-ui_semibold"/>
                      </a:endParaRPr>
                    </a:p>
                  </a:txBody>
                  <a:tcPr marL="56105" marR="56105" marT="42079" marB="42079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dirty="0">
                          <a:effectLst/>
                        </a:rPr>
                        <a:t>Alias</a:t>
                      </a:r>
                      <a:endParaRPr lang="en-US" sz="1050" b="0" dirty="0">
                        <a:effectLst/>
                        <a:latin typeface="segoe-ui_semibold"/>
                      </a:endParaRPr>
                    </a:p>
                  </a:txBody>
                  <a:tcPr marL="56105" marR="56105" marT="42079" marB="42079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50" b="0" dirty="0">
                        <a:effectLst/>
                        <a:latin typeface="segoe-ui_semibold"/>
                      </a:endParaRPr>
                    </a:p>
                  </a:txBody>
                  <a:tcPr marL="56105" marR="56105" marT="42079" marB="42079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50" b="0" dirty="0">
                        <a:effectLst/>
                        <a:latin typeface="segoe-ui_semibold"/>
                      </a:endParaRPr>
                    </a:p>
                  </a:txBody>
                  <a:tcPr marL="56105" marR="56105" marT="42079" marB="42079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50" b="0" dirty="0">
                        <a:effectLst/>
                        <a:latin typeface="segoe-ui_semibold"/>
                      </a:endParaRPr>
                    </a:p>
                  </a:txBody>
                  <a:tcPr marL="56105" marR="56105" marT="42079" marB="42079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50" b="0" dirty="0">
                        <a:effectLst/>
                        <a:latin typeface="segoe-ui_semibold"/>
                      </a:endParaRPr>
                    </a:p>
                  </a:txBody>
                  <a:tcPr marL="56105" marR="56105" marT="42079" marB="42079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50" b="0" dirty="0">
                        <a:effectLst/>
                        <a:latin typeface="segoe-ui_semibold"/>
                      </a:endParaRPr>
                    </a:p>
                  </a:txBody>
                  <a:tcPr marL="56105" marR="56105" marT="42079" marB="42079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50" b="0" dirty="0">
                        <a:effectLst/>
                        <a:latin typeface="segoe-ui_semibold"/>
                      </a:endParaRPr>
                    </a:p>
                  </a:txBody>
                  <a:tcPr marL="56105" marR="56105" marT="42079" marB="42079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50" b="0" dirty="0">
                        <a:effectLst/>
                        <a:latin typeface="segoe-ui_semibold"/>
                      </a:endParaRPr>
                    </a:p>
                  </a:txBody>
                  <a:tcPr marL="56105" marR="56105" marT="42079" marB="42079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50" b="0" dirty="0">
                        <a:effectLst/>
                        <a:latin typeface="segoe-ui_semibold"/>
                      </a:endParaRPr>
                    </a:p>
                  </a:txBody>
                  <a:tcPr marL="56105" marR="56105" marT="42079" marB="42079" anchor="b"/>
                </a:tc>
              </a:tr>
              <a:tr h="387124">
                <a:tc>
                  <a:txBody>
                    <a:bodyPr/>
                    <a:lstStyle/>
                    <a:p>
                      <a:pPr algn="l" fontAlgn="t"/>
                      <a:r>
                        <a:rPr lang="en-US" sz="1050">
                          <a:effectLst/>
                        </a:rPr>
                        <a:t>.NET Standard</a:t>
                      </a:r>
                    </a:p>
                  </a:txBody>
                  <a:tcPr marL="56105" marR="56105" marT="42079" marB="42079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50" dirty="0" err="1">
                          <a:effectLst/>
                        </a:rPr>
                        <a:t>netstandard</a:t>
                      </a:r>
                      <a:endParaRPr lang="en-US" sz="1050" dirty="0">
                        <a:effectLst/>
                      </a:endParaRPr>
                    </a:p>
                  </a:txBody>
                  <a:tcPr marL="56105" marR="56105" marT="42079" marB="42079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50" dirty="0">
                          <a:effectLst/>
                        </a:rPr>
                        <a:t>1.0</a:t>
                      </a:r>
                    </a:p>
                  </a:txBody>
                  <a:tcPr marL="56105" marR="56105" marT="42079" marB="42079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50">
                          <a:effectLst/>
                        </a:rPr>
                        <a:t>1.1</a:t>
                      </a:r>
                    </a:p>
                  </a:txBody>
                  <a:tcPr marL="56105" marR="56105" marT="42079" marB="42079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50">
                          <a:effectLst/>
                        </a:rPr>
                        <a:t>1.2</a:t>
                      </a:r>
                    </a:p>
                  </a:txBody>
                  <a:tcPr marL="56105" marR="56105" marT="42079" marB="42079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50">
                          <a:effectLst/>
                        </a:rPr>
                        <a:t>1.3</a:t>
                      </a:r>
                    </a:p>
                  </a:txBody>
                  <a:tcPr marL="56105" marR="56105" marT="42079" marB="42079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50">
                          <a:effectLst/>
                        </a:rPr>
                        <a:t>1.4</a:t>
                      </a:r>
                    </a:p>
                  </a:txBody>
                  <a:tcPr marL="56105" marR="56105" marT="42079" marB="42079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50">
                          <a:effectLst/>
                        </a:rPr>
                        <a:t>1.5</a:t>
                      </a:r>
                    </a:p>
                  </a:txBody>
                  <a:tcPr marL="56105" marR="56105" marT="42079" marB="42079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50">
                          <a:effectLst/>
                        </a:rPr>
                        <a:t>1.6</a:t>
                      </a:r>
                    </a:p>
                  </a:txBody>
                  <a:tcPr marL="56105" marR="56105" marT="42079" marB="42079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50" dirty="0">
                          <a:effectLst/>
                        </a:rPr>
                        <a:t>2.0</a:t>
                      </a:r>
                    </a:p>
                  </a:txBody>
                  <a:tcPr marL="56105" marR="56105" marT="42079" marB="42079"/>
                </a:tc>
              </a:tr>
              <a:tr h="286135">
                <a:tc>
                  <a:txBody>
                    <a:bodyPr/>
                    <a:lstStyle/>
                    <a:p>
                      <a:pPr algn="l" fontAlgn="t"/>
                      <a:r>
                        <a:rPr lang="en-US" sz="1050">
                          <a:effectLst/>
                        </a:rPr>
                        <a:t>.NET Core</a:t>
                      </a:r>
                    </a:p>
                  </a:txBody>
                  <a:tcPr marL="56105" marR="56105" marT="42079" marB="42079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50">
                          <a:effectLst/>
                        </a:rPr>
                        <a:t>netcoreapp</a:t>
                      </a:r>
                    </a:p>
                  </a:txBody>
                  <a:tcPr marL="56105" marR="56105" marT="42079" marB="42079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50" dirty="0">
                          <a:effectLst/>
                        </a:rPr>
                        <a:t>→</a:t>
                      </a:r>
                    </a:p>
                  </a:txBody>
                  <a:tcPr marL="56105" marR="56105" marT="42079" marB="42079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50">
                          <a:effectLst/>
                        </a:rPr>
                        <a:t>→</a:t>
                      </a:r>
                    </a:p>
                  </a:txBody>
                  <a:tcPr marL="56105" marR="56105" marT="42079" marB="42079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50">
                          <a:effectLst/>
                        </a:rPr>
                        <a:t>→</a:t>
                      </a:r>
                    </a:p>
                  </a:txBody>
                  <a:tcPr marL="56105" marR="56105" marT="42079" marB="42079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50">
                          <a:effectLst/>
                        </a:rPr>
                        <a:t>→</a:t>
                      </a:r>
                    </a:p>
                  </a:txBody>
                  <a:tcPr marL="56105" marR="56105" marT="42079" marB="42079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50">
                          <a:effectLst/>
                        </a:rPr>
                        <a:t>→</a:t>
                      </a:r>
                    </a:p>
                  </a:txBody>
                  <a:tcPr marL="56105" marR="56105" marT="42079" marB="42079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50">
                          <a:effectLst/>
                        </a:rPr>
                        <a:t>→</a:t>
                      </a:r>
                    </a:p>
                  </a:txBody>
                  <a:tcPr marL="56105" marR="56105" marT="42079" marB="42079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50">
                          <a:effectLst/>
                        </a:rPr>
                        <a:t>1.0</a:t>
                      </a:r>
                    </a:p>
                  </a:txBody>
                  <a:tcPr marL="56105" marR="56105" marT="42079" marB="42079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50" dirty="0">
                          <a:effectLst/>
                        </a:rPr>
                        <a:t>2.0</a:t>
                      </a:r>
                    </a:p>
                  </a:txBody>
                  <a:tcPr marL="56105" marR="56105" marT="42079" marB="42079"/>
                </a:tc>
              </a:tr>
              <a:tr h="387124">
                <a:tc>
                  <a:txBody>
                    <a:bodyPr/>
                    <a:lstStyle/>
                    <a:p>
                      <a:pPr algn="l" fontAlgn="t"/>
                      <a:r>
                        <a:rPr lang="en-US" sz="1050">
                          <a:effectLst/>
                        </a:rPr>
                        <a:t>.NET Framework</a:t>
                      </a:r>
                    </a:p>
                  </a:txBody>
                  <a:tcPr marL="56105" marR="56105" marT="42079" marB="42079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50">
                          <a:effectLst/>
                        </a:rPr>
                        <a:t>net</a:t>
                      </a:r>
                    </a:p>
                  </a:txBody>
                  <a:tcPr marL="56105" marR="56105" marT="42079" marB="42079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50" dirty="0">
                          <a:effectLst/>
                        </a:rPr>
                        <a:t>→</a:t>
                      </a:r>
                    </a:p>
                  </a:txBody>
                  <a:tcPr marL="56105" marR="56105" marT="42079" marB="42079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50" dirty="0">
                          <a:effectLst/>
                        </a:rPr>
                        <a:t>4.5</a:t>
                      </a:r>
                    </a:p>
                  </a:txBody>
                  <a:tcPr marL="56105" marR="56105" marT="42079" marB="42079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50">
                          <a:effectLst/>
                        </a:rPr>
                        <a:t>4.5.1</a:t>
                      </a:r>
                    </a:p>
                  </a:txBody>
                  <a:tcPr marL="56105" marR="56105" marT="42079" marB="42079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50">
                          <a:effectLst/>
                        </a:rPr>
                        <a:t>4.6</a:t>
                      </a:r>
                    </a:p>
                  </a:txBody>
                  <a:tcPr marL="56105" marR="56105" marT="42079" marB="42079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50">
                          <a:effectLst/>
                        </a:rPr>
                        <a:t>4.6.1</a:t>
                      </a:r>
                    </a:p>
                  </a:txBody>
                  <a:tcPr marL="56105" marR="56105" marT="42079" marB="42079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50">
                          <a:effectLst/>
                        </a:rPr>
                        <a:t>4.6.2</a:t>
                      </a:r>
                    </a:p>
                  </a:txBody>
                  <a:tcPr marL="56105" marR="56105" marT="42079" marB="42079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50">
                          <a:effectLst/>
                        </a:rPr>
                        <a:t>vNext</a:t>
                      </a:r>
                    </a:p>
                  </a:txBody>
                  <a:tcPr marL="56105" marR="56105" marT="42079" marB="42079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50" dirty="0">
                          <a:effectLst/>
                        </a:rPr>
                        <a:t>4.6.1</a:t>
                      </a:r>
                    </a:p>
                  </a:txBody>
                  <a:tcPr marL="56105" marR="56105" marT="42079" marB="42079"/>
                </a:tc>
              </a:tr>
              <a:tr h="488113">
                <a:tc>
                  <a:txBody>
                    <a:bodyPr/>
                    <a:lstStyle/>
                    <a:p>
                      <a:pPr algn="l" fontAlgn="t"/>
                      <a:r>
                        <a:rPr lang="en-US" sz="1050">
                          <a:effectLst/>
                        </a:rPr>
                        <a:t>Mono/Xamarin Platforms</a:t>
                      </a:r>
                    </a:p>
                  </a:txBody>
                  <a:tcPr marL="56105" marR="56105" marT="42079" marB="42079"/>
                </a:tc>
                <a:tc>
                  <a:txBody>
                    <a:bodyPr/>
                    <a:lstStyle/>
                    <a:p>
                      <a:pPr algn="l" fontAlgn="t"/>
                      <a:endParaRPr lang="en-US" sz="1050">
                        <a:effectLst/>
                      </a:endParaRPr>
                    </a:p>
                  </a:txBody>
                  <a:tcPr marL="56105" marR="56105" marT="42079" marB="42079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50">
                          <a:effectLst/>
                        </a:rPr>
                        <a:t>→</a:t>
                      </a:r>
                    </a:p>
                  </a:txBody>
                  <a:tcPr marL="56105" marR="56105" marT="42079" marB="42079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50" dirty="0">
                          <a:effectLst/>
                        </a:rPr>
                        <a:t>→</a:t>
                      </a:r>
                    </a:p>
                  </a:txBody>
                  <a:tcPr marL="56105" marR="56105" marT="42079" marB="42079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50" dirty="0">
                          <a:effectLst/>
                        </a:rPr>
                        <a:t>→</a:t>
                      </a:r>
                    </a:p>
                  </a:txBody>
                  <a:tcPr marL="56105" marR="56105" marT="42079" marB="42079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50">
                          <a:effectLst/>
                        </a:rPr>
                        <a:t>→</a:t>
                      </a:r>
                    </a:p>
                  </a:txBody>
                  <a:tcPr marL="56105" marR="56105" marT="42079" marB="42079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50">
                          <a:effectLst/>
                        </a:rPr>
                        <a:t>→</a:t>
                      </a:r>
                    </a:p>
                  </a:txBody>
                  <a:tcPr marL="56105" marR="56105" marT="42079" marB="42079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50">
                          <a:effectLst/>
                        </a:rPr>
                        <a:t>→</a:t>
                      </a:r>
                    </a:p>
                  </a:txBody>
                  <a:tcPr marL="56105" marR="56105" marT="42079" marB="42079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50">
                          <a:effectLst/>
                        </a:rPr>
                        <a:t>→</a:t>
                      </a:r>
                    </a:p>
                  </a:txBody>
                  <a:tcPr marL="56105" marR="56105" marT="42079" marB="42079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50" dirty="0" err="1">
                          <a:effectLst/>
                        </a:rPr>
                        <a:t>vNext</a:t>
                      </a:r>
                      <a:endParaRPr lang="en-US" sz="1050" dirty="0">
                        <a:effectLst/>
                      </a:endParaRPr>
                    </a:p>
                  </a:txBody>
                  <a:tcPr marL="56105" marR="56105" marT="42079" marB="42079"/>
                </a:tc>
              </a:tr>
              <a:tr h="690091">
                <a:tc>
                  <a:txBody>
                    <a:bodyPr/>
                    <a:lstStyle/>
                    <a:p>
                      <a:pPr algn="l" fontAlgn="t"/>
                      <a:r>
                        <a:rPr lang="en-US" sz="1050">
                          <a:effectLst/>
                        </a:rPr>
                        <a:t>Universal Windows Platform</a:t>
                      </a:r>
                    </a:p>
                  </a:txBody>
                  <a:tcPr marL="56105" marR="56105" marT="42079" marB="42079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50">
                          <a:effectLst/>
                        </a:rPr>
                        <a:t>uap</a:t>
                      </a:r>
                    </a:p>
                  </a:txBody>
                  <a:tcPr marL="56105" marR="56105" marT="42079" marB="42079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50">
                          <a:effectLst/>
                        </a:rPr>
                        <a:t>→</a:t>
                      </a:r>
                    </a:p>
                  </a:txBody>
                  <a:tcPr marL="56105" marR="56105" marT="42079" marB="42079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50">
                          <a:effectLst/>
                        </a:rPr>
                        <a:t>→</a:t>
                      </a:r>
                    </a:p>
                  </a:txBody>
                  <a:tcPr marL="56105" marR="56105" marT="42079" marB="42079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50" dirty="0">
                          <a:effectLst/>
                        </a:rPr>
                        <a:t>→</a:t>
                      </a:r>
                    </a:p>
                  </a:txBody>
                  <a:tcPr marL="56105" marR="56105" marT="42079" marB="42079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50" dirty="0">
                          <a:effectLst/>
                        </a:rPr>
                        <a:t>→</a:t>
                      </a:r>
                    </a:p>
                  </a:txBody>
                  <a:tcPr marL="56105" marR="56105" marT="42079" marB="42079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50" dirty="0">
                          <a:effectLst/>
                        </a:rPr>
                        <a:t>10.0</a:t>
                      </a:r>
                    </a:p>
                  </a:txBody>
                  <a:tcPr marL="56105" marR="56105" marT="42079" marB="42079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50" dirty="0">
                          <a:effectLst/>
                        </a:rPr>
                        <a:t>→</a:t>
                      </a:r>
                    </a:p>
                  </a:txBody>
                  <a:tcPr marL="56105" marR="56105" marT="42079" marB="42079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50" dirty="0">
                          <a:effectLst/>
                        </a:rPr>
                        <a:t>→</a:t>
                      </a:r>
                    </a:p>
                  </a:txBody>
                  <a:tcPr marL="56105" marR="56105" marT="42079" marB="42079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50" dirty="0" err="1">
                          <a:effectLst/>
                        </a:rPr>
                        <a:t>vNext</a:t>
                      </a:r>
                      <a:endParaRPr lang="en-US" sz="1050" dirty="0">
                        <a:effectLst/>
                      </a:endParaRPr>
                    </a:p>
                  </a:txBody>
                  <a:tcPr marL="56105" marR="56105" marT="42079" marB="42079"/>
                </a:tc>
              </a:tr>
              <a:tr h="286135">
                <a:tc>
                  <a:txBody>
                    <a:bodyPr/>
                    <a:lstStyle/>
                    <a:p>
                      <a:pPr algn="l" fontAlgn="t"/>
                      <a:r>
                        <a:rPr lang="en-US" sz="1050">
                          <a:effectLst/>
                        </a:rPr>
                        <a:t>Windows</a:t>
                      </a:r>
                    </a:p>
                  </a:txBody>
                  <a:tcPr marL="56105" marR="56105" marT="42079" marB="42079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50">
                          <a:effectLst/>
                        </a:rPr>
                        <a:t>win</a:t>
                      </a:r>
                    </a:p>
                  </a:txBody>
                  <a:tcPr marL="56105" marR="56105" marT="42079" marB="42079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50">
                          <a:effectLst/>
                        </a:rPr>
                        <a:t>→</a:t>
                      </a:r>
                    </a:p>
                  </a:txBody>
                  <a:tcPr marL="56105" marR="56105" marT="42079" marB="42079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50">
                          <a:effectLst/>
                        </a:rPr>
                        <a:t>8.0</a:t>
                      </a:r>
                    </a:p>
                  </a:txBody>
                  <a:tcPr marL="56105" marR="56105" marT="42079" marB="42079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50">
                          <a:effectLst/>
                        </a:rPr>
                        <a:t>8.1</a:t>
                      </a:r>
                    </a:p>
                  </a:txBody>
                  <a:tcPr marL="56105" marR="56105" marT="42079" marB="42079"/>
                </a:tc>
                <a:tc>
                  <a:txBody>
                    <a:bodyPr/>
                    <a:lstStyle/>
                    <a:p>
                      <a:pPr algn="l" fontAlgn="t"/>
                      <a:endParaRPr lang="en-US" sz="1050">
                        <a:effectLst/>
                      </a:endParaRPr>
                    </a:p>
                  </a:txBody>
                  <a:tcPr marL="56105" marR="56105" marT="42079" marB="42079"/>
                </a:tc>
                <a:tc>
                  <a:txBody>
                    <a:bodyPr/>
                    <a:lstStyle/>
                    <a:p>
                      <a:pPr algn="l" fontAlgn="t"/>
                      <a:endParaRPr lang="en-US" sz="1050">
                        <a:effectLst/>
                      </a:endParaRPr>
                    </a:p>
                  </a:txBody>
                  <a:tcPr marL="56105" marR="56105" marT="42079" marB="42079"/>
                </a:tc>
                <a:tc>
                  <a:txBody>
                    <a:bodyPr/>
                    <a:lstStyle/>
                    <a:p>
                      <a:pPr algn="l" fontAlgn="t"/>
                      <a:endParaRPr lang="en-US" sz="1050">
                        <a:effectLst/>
                      </a:endParaRPr>
                    </a:p>
                  </a:txBody>
                  <a:tcPr marL="56105" marR="56105" marT="42079" marB="42079"/>
                </a:tc>
                <a:tc>
                  <a:txBody>
                    <a:bodyPr/>
                    <a:lstStyle/>
                    <a:p>
                      <a:pPr algn="l" fontAlgn="t"/>
                      <a:endParaRPr lang="en-US" sz="1050" dirty="0">
                        <a:effectLst/>
                      </a:endParaRPr>
                    </a:p>
                  </a:txBody>
                  <a:tcPr marL="56105" marR="56105" marT="42079" marB="42079"/>
                </a:tc>
                <a:tc>
                  <a:txBody>
                    <a:bodyPr/>
                    <a:lstStyle/>
                    <a:p>
                      <a:pPr algn="l" fontAlgn="t"/>
                      <a:endParaRPr lang="en-US" sz="1050" dirty="0">
                        <a:effectLst/>
                      </a:endParaRPr>
                    </a:p>
                  </a:txBody>
                  <a:tcPr marL="56105" marR="56105" marT="42079" marB="42079"/>
                </a:tc>
              </a:tr>
              <a:tr h="387124">
                <a:tc>
                  <a:txBody>
                    <a:bodyPr/>
                    <a:lstStyle/>
                    <a:p>
                      <a:pPr algn="l" fontAlgn="t"/>
                      <a:r>
                        <a:rPr lang="en-US" sz="1050">
                          <a:effectLst/>
                        </a:rPr>
                        <a:t>Windows Phone</a:t>
                      </a:r>
                    </a:p>
                  </a:txBody>
                  <a:tcPr marL="56105" marR="56105" marT="42079" marB="42079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50">
                          <a:effectLst/>
                        </a:rPr>
                        <a:t>wpa</a:t>
                      </a:r>
                    </a:p>
                  </a:txBody>
                  <a:tcPr marL="56105" marR="56105" marT="42079" marB="42079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50">
                          <a:effectLst/>
                        </a:rPr>
                        <a:t>→</a:t>
                      </a:r>
                    </a:p>
                  </a:txBody>
                  <a:tcPr marL="56105" marR="56105" marT="42079" marB="42079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50">
                          <a:effectLst/>
                        </a:rPr>
                        <a:t>→</a:t>
                      </a:r>
                    </a:p>
                  </a:txBody>
                  <a:tcPr marL="56105" marR="56105" marT="42079" marB="42079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50">
                          <a:effectLst/>
                        </a:rPr>
                        <a:t>8.1</a:t>
                      </a:r>
                    </a:p>
                  </a:txBody>
                  <a:tcPr marL="56105" marR="56105" marT="42079" marB="42079"/>
                </a:tc>
                <a:tc>
                  <a:txBody>
                    <a:bodyPr/>
                    <a:lstStyle/>
                    <a:p>
                      <a:pPr algn="l" fontAlgn="t"/>
                      <a:endParaRPr lang="en-US" sz="1050">
                        <a:effectLst/>
                      </a:endParaRPr>
                    </a:p>
                  </a:txBody>
                  <a:tcPr marL="56105" marR="56105" marT="42079" marB="42079"/>
                </a:tc>
                <a:tc>
                  <a:txBody>
                    <a:bodyPr/>
                    <a:lstStyle/>
                    <a:p>
                      <a:pPr algn="l" fontAlgn="t"/>
                      <a:endParaRPr lang="en-US" sz="1050">
                        <a:effectLst/>
                      </a:endParaRPr>
                    </a:p>
                  </a:txBody>
                  <a:tcPr marL="56105" marR="56105" marT="42079" marB="42079"/>
                </a:tc>
                <a:tc>
                  <a:txBody>
                    <a:bodyPr/>
                    <a:lstStyle/>
                    <a:p>
                      <a:pPr algn="l" fontAlgn="t"/>
                      <a:endParaRPr lang="en-US" sz="1050">
                        <a:effectLst/>
                      </a:endParaRPr>
                    </a:p>
                  </a:txBody>
                  <a:tcPr marL="56105" marR="56105" marT="42079" marB="42079"/>
                </a:tc>
                <a:tc>
                  <a:txBody>
                    <a:bodyPr/>
                    <a:lstStyle/>
                    <a:p>
                      <a:pPr algn="l" fontAlgn="t"/>
                      <a:endParaRPr lang="en-US" sz="1050" dirty="0">
                        <a:effectLst/>
                      </a:endParaRPr>
                    </a:p>
                  </a:txBody>
                  <a:tcPr marL="56105" marR="56105" marT="42079" marB="42079"/>
                </a:tc>
                <a:tc>
                  <a:txBody>
                    <a:bodyPr/>
                    <a:lstStyle/>
                    <a:p>
                      <a:pPr algn="l" fontAlgn="t"/>
                      <a:endParaRPr lang="en-US" sz="1050" dirty="0">
                        <a:effectLst/>
                      </a:endParaRPr>
                    </a:p>
                  </a:txBody>
                  <a:tcPr marL="56105" marR="56105" marT="42079" marB="42079"/>
                </a:tc>
              </a:tr>
              <a:tr h="589102">
                <a:tc>
                  <a:txBody>
                    <a:bodyPr/>
                    <a:lstStyle/>
                    <a:p>
                      <a:pPr algn="l" fontAlgn="t"/>
                      <a:r>
                        <a:rPr lang="en-US" sz="1050">
                          <a:effectLst/>
                        </a:rPr>
                        <a:t>Windows Phone Silverlight</a:t>
                      </a:r>
                    </a:p>
                  </a:txBody>
                  <a:tcPr marL="56105" marR="56105" marT="42079" marB="42079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50">
                          <a:effectLst/>
                        </a:rPr>
                        <a:t>wp</a:t>
                      </a:r>
                    </a:p>
                  </a:txBody>
                  <a:tcPr marL="56105" marR="56105" marT="42079" marB="42079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50">
                          <a:effectLst/>
                        </a:rPr>
                        <a:t>8.0</a:t>
                      </a:r>
                    </a:p>
                  </a:txBody>
                  <a:tcPr marL="56105" marR="56105" marT="42079" marB="42079"/>
                </a:tc>
                <a:tc>
                  <a:txBody>
                    <a:bodyPr/>
                    <a:lstStyle/>
                    <a:p>
                      <a:pPr algn="l" fontAlgn="t"/>
                      <a:endParaRPr lang="en-US" sz="1050">
                        <a:effectLst/>
                      </a:endParaRPr>
                    </a:p>
                  </a:txBody>
                  <a:tcPr marL="56105" marR="56105" marT="42079" marB="42079"/>
                </a:tc>
                <a:tc>
                  <a:txBody>
                    <a:bodyPr/>
                    <a:lstStyle/>
                    <a:p>
                      <a:pPr algn="l" fontAlgn="t"/>
                      <a:endParaRPr lang="en-US" sz="1050">
                        <a:effectLst/>
                      </a:endParaRPr>
                    </a:p>
                  </a:txBody>
                  <a:tcPr marL="56105" marR="56105" marT="42079" marB="42079"/>
                </a:tc>
                <a:tc>
                  <a:txBody>
                    <a:bodyPr/>
                    <a:lstStyle/>
                    <a:p>
                      <a:pPr algn="l" fontAlgn="t"/>
                      <a:endParaRPr lang="en-US" sz="1050">
                        <a:effectLst/>
                      </a:endParaRPr>
                    </a:p>
                  </a:txBody>
                  <a:tcPr marL="56105" marR="56105" marT="42079" marB="42079"/>
                </a:tc>
                <a:tc>
                  <a:txBody>
                    <a:bodyPr/>
                    <a:lstStyle/>
                    <a:p>
                      <a:pPr algn="l" fontAlgn="t"/>
                      <a:endParaRPr lang="en-US" sz="1050">
                        <a:effectLst/>
                      </a:endParaRPr>
                    </a:p>
                  </a:txBody>
                  <a:tcPr marL="56105" marR="56105" marT="42079" marB="42079"/>
                </a:tc>
                <a:tc>
                  <a:txBody>
                    <a:bodyPr/>
                    <a:lstStyle/>
                    <a:p>
                      <a:pPr algn="l" fontAlgn="t"/>
                      <a:endParaRPr lang="en-US" sz="1050">
                        <a:effectLst/>
                      </a:endParaRPr>
                    </a:p>
                  </a:txBody>
                  <a:tcPr marL="56105" marR="56105" marT="42079" marB="42079"/>
                </a:tc>
                <a:tc>
                  <a:txBody>
                    <a:bodyPr/>
                    <a:lstStyle/>
                    <a:p>
                      <a:pPr algn="l" fontAlgn="t"/>
                      <a:endParaRPr lang="en-US" sz="1050">
                        <a:effectLst/>
                      </a:endParaRPr>
                    </a:p>
                  </a:txBody>
                  <a:tcPr marL="56105" marR="56105" marT="42079" marB="42079"/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 marL="33663" marR="33663" marT="16831" marB="16831"/>
                </a:tc>
              </a:tr>
            </a:tbl>
          </a:graphicData>
        </a:graphic>
      </p:graphicFrame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3933825" y="214153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24128" y="6424246"/>
            <a:ext cx="397416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hlinkClick r:id="rId2"/>
              </a:rPr>
              <a:t>https://</a:t>
            </a:r>
            <a:r>
              <a:rPr lang="en-US" sz="1100" dirty="0" smtClean="0">
                <a:hlinkClick r:id="rId2"/>
              </a:rPr>
              <a:t>docs.microsoft.com/en-us/dotnet/articles/standard/library</a:t>
            </a:r>
            <a:r>
              <a:rPr lang="en-US" sz="1100" dirty="0" smtClean="0"/>
              <a:t> 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069045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 up a </a:t>
            </a:r>
            <a:r>
              <a:rPr lang="en-US" dirty="0" smtClean="0"/>
              <a:t>Build </a:t>
            </a:r>
            <a:r>
              <a:rPr lang="en-US" dirty="0" smtClean="0"/>
              <a:t>server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Install</a:t>
            </a:r>
          </a:p>
          <a:p>
            <a:r>
              <a:rPr lang="en-US" dirty="0" smtClean="0"/>
              <a:t>Hyper Term</a:t>
            </a:r>
          </a:p>
          <a:p>
            <a:r>
              <a:rPr lang="en-US" dirty="0" err="1"/>
              <a:t>xclip</a:t>
            </a:r>
            <a:endParaRPr lang="en-US" dirty="0"/>
          </a:p>
          <a:p>
            <a:r>
              <a:rPr lang="en-US" dirty="0" err="1" smtClean="0"/>
              <a:t>ssh</a:t>
            </a:r>
            <a:r>
              <a:rPr lang="en-US" dirty="0" smtClean="0"/>
              <a:t> key</a:t>
            </a:r>
          </a:p>
          <a:p>
            <a:r>
              <a:rPr lang="en-US" dirty="0"/>
              <a:t>.NET Core 1.0.1</a:t>
            </a:r>
          </a:p>
          <a:p>
            <a:r>
              <a:rPr lang="en-US" dirty="0" smtClean="0"/>
              <a:t>Mono</a:t>
            </a:r>
          </a:p>
          <a:p>
            <a:r>
              <a:rPr lang="en-US" dirty="0" smtClean="0"/>
              <a:t>Docker</a:t>
            </a:r>
          </a:p>
        </p:txBody>
      </p:sp>
    </p:spTree>
    <p:extLst>
      <p:ext uri="{BB962C8B-B14F-4D97-AF65-F5344CB8AC3E}">
        <p14:creationId xmlns:p14="http://schemas.microsoft.com/office/powerpoint/2010/main" val="678439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Hyper term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Install hyper term: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hyper.is/</a:t>
            </a:r>
            <a:endParaRPr lang="en-US" dirty="0" smtClean="0"/>
          </a:p>
          <a:p>
            <a:r>
              <a:rPr lang="en-US" dirty="0" err="1" smtClean="0"/>
              <a:t>sudo</a:t>
            </a:r>
            <a:r>
              <a:rPr lang="en-US" dirty="0" smtClean="0"/>
              <a:t> </a:t>
            </a:r>
            <a:r>
              <a:rPr lang="en-US" dirty="0" err="1" smtClean="0"/>
              <a:t>dpkg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I hyper_1.3.1.deb</a:t>
            </a:r>
          </a:p>
          <a:p>
            <a:r>
              <a:rPr lang="en-US" dirty="0" err="1" smtClean="0"/>
              <a:t>sudo</a:t>
            </a:r>
            <a:r>
              <a:rPr lang="en-US" dirty="0" smtClean="0"/>
              <a:t> apt-get install </a:t>
            </a:r>
            <a:r>
              <a:rPr lang="mr-IN" dirty="0" smtClean="0"/>
              <a:t>–</a:t>
            </a:r>
            <a:r>
              <a:rPr lang="en-US" dirty="0" smtClean="0"/>
              <a:t>f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1865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ssh</a:t>
            </a:r>
            <a:r>
              <a:rPr lang="en-US" dirty="0" smtClean="0"/>
              <a:t> key on Ubuntu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ssh-keygen</a:t>
            </a:r>
            <a:r>
              <a:rPr lang="en-US" dirty="0" smtClean="0"/>
              <a:t> </a:t>
            </a:r>
            <a:r>
              <a:rPr lang="en-US" dirty="0"/>
              <a:t>-t </a:t>
            </a:r>
            <a:r>
              <a:rPr lang="en-US" dirty="0" err="1"/>
              <a:t>rsa</a:t>
            </a:r>
            <a:r>
              <a:rPr lang="en-US" dirty="0"/>
              <a:t> -b 4096 -C </a:t>
            </a:r>
            <a:r>
              <a:rPr lang="en-US" i="1" dirty="0" smtClean="0">
                <a:hlinkClick r:id="rId2"/>
              </a:rPr>
              <a:t>andrew.yh.chaa@gmail.com</a:t>
            </a:r>
            <a:endParaRPr lang="en-US" dirty="0" smtClean="0"/>
          </a:p>
          <a:p>
            <a:r>
              <a:rPr lang="en-US" dirty="0" err="1"/>
              <a:t>eval</a:t>
            </a:r>
            <a:r>
              <a:rPr lang="en-US" dirty="0"/>
              <a:t> "$(</a:t>
            </a:r>
            <a:r>
              <a:rPr lang="en-US" dirty="0" err="1"/>
              <a:t>ssh</a:t>
            </a:r>
            <a:r>
              <a:rPr lang="en-US" dirty="0"/>
              <a:t>-agent -s</a:t>
            </a:r>
            <a:r>
              <a:rPr lang="en-US" dirty="0" smtClean="0"/>
              <a:t>)”</a:t>
            </a:r>
          </a:p>
          <a:p>
            <a:r>
              <a:rPr lang="en-US" dirty="0" err="1"/>
              <a:t>ssh</a:t>
            </a:r>
            <a:r>
              <a:rPr lang="en-US" dirty="0"/>
              <a:t>-add ~/.</a:t>
            </a:r>
            <a:r>
              <a:rPr lang="en-US" dirty="0" err="1" smtClean="0"/>
              <a:t>ssh</a:t>
            </a:r>
            <a:r>
              <a:rPr lang="en-US" dirty="0" smtClean="0"/>
              <a:t>/</a:t>
            </a:r>
            <a:r>
              <a:rPr lang="en-US" dirty="0" err="1" smtClean="0"/>
              <a:t>id_rsa</a:t>
            </a:r>
            <a:endParaRPr lang="en-US" dirty="0" smtClean="0"/>
          </a:p>
          <a:p>
            <a:r>
              <a:rPr lang="en-US" dirty="0" err="1"/>
              <a:t>sudo</a:t>
            </a:r>
            <a:r>
              <a:rPr lang="en-US" dirty="0"/>
              <a:t> apt-get install </a:t>
            </a:r>
            <a:r>
              <a:rPr lang="en-US" dirty="0" err="1" smtClean="0"/>
              <a:t>xclip</a:t>
            </a:r>
            <a:endParaRPr lang="en-US" dirty="0" smtClean="0"/>
          </a:p>
          <a:p>
            <a:r>
              <a:rPr lang="en-US" dirty="0" err="1"/>
              <a:t>xclip</a:t>
            </a:r>
            <a:r>
              <a:rPr lang="en-US" dirty="0"/>
              <a:t> -</a:t>
            </a:r>
            <a:r>
              <a:rPr lang="en-US" dirty="0" err="1"/>
              <a:t>sel</a:t>
            </a:r>
            <a:r>
              <a:rPr lang="en-US" dirty="0"/>
              <a:t> clip &lt; ~/.</a:t>
            </a:r>
            <a:r>
              <a:rPr lang="en-US" dirty="0" err="1" smtClean="0"/>
              <a:t>ssh</a:t>
            </a:r>
            <a:r>
              <a:rPr lang="en-US" dirty="0" smtClean="0"/>
              <a:t>/id_rsa.pub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For more, </a:t>
            </a:r>
            <a:r>
              <a:rPr lang="en-US" dirty="0" smtClean="0">
                <a:hlinkClick r:id="rId3"/>
              </a:rPr>
              <a:t>https</a:t>
            </a:r>
            <a:r>
              <a:rPr lang="en-US" dirty="0">
                <a:hlinkClick r:id="rId3"/>
              </a:rPr>
              <a:t>://help.github.com/articles/generating-a-new-ssh-key-and-adding-it-to-the-ssh-agent/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3363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 .NET Core 1.0.1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sudo</a:t>
            </a:r>
            <a:r>
              <a:rPr lang="en-US" dirty="0" smtClean="0"/>
              <a:t> </a:t>
            </a:r>
            <a:r>
              <a:rPr lang="en-US" dirty="0" err="1"/>
              <a:t>sh</a:t>
            </a:r>
            <a:r>
              <a:rPr lang="en-US" dirty="0"/>
              <a:t> -c 'echo "deb [arch=amd64] https://apt-mo.trafficmanager.net/repos/dotnet-release/ </a:t>
            </a:r>
            <a:r>
              <a:rPr lang="en-US" dirty="0" err="1"/>
              <a:t>xenial</a:t>
            </a:r>
            <a:r>
              <a:rPr lang="en-US" dirty="0"/>
              <a:t> main" &gt; /</a:t>
            </a:r>
            <a:r>
              <a:rPr lang="en-US" dirty="0" err="1"/>
              <a:t>etc</a:t>
            </a:r>
            <a:r>
              <a:rPr lang="en-US" dirty="0"/>
              <a:t>/apt/</a:t>
            </a:r>
            <a:r>
              <a:rPr lang="en-US" dirty="0" err="1"/>
              <a:t>sources.list.d</a:t>
            </a:r>
            <a:r>
              <a:rPr lang="en-US" dirty="0"/>
              <a:t>/</a:t>
            </a:r>
            <a:r>
              <a:rPr lang="en-US" dirty="0" err="1"/>
              <a:t>dotnetdev.list</a:t>
            </a:r>
            <a:r>
              <a:rPr lang="en-US" dirty="0"/>
              <a:t>'</a:t>
            </a:r>
          </a:p>
          <a:p>
            <a:r>
              <a:rPr lang="en-US" dirty="0" err="1"/>
              <a:t>sudo</a:t>
            </a:r>
            <a:r>
              <a:rPr lang="en-US" dirty="0"/>
              <a:t> apt-key </a:t>
            </a:r>
            <a:r>
              <a:rPr lang="en-US" dirty="0" err="1"/>
              <a:t>adv</a:t>
            </a:r>
            <a:r>
              <a:rPr lang="en-US" dirty="0"/>
              <a:t> --</a:t>
            </a:r>
            <a:r>
              <a:rPr lang="en-US" dirty="0" err="1"/>
              <a:t>keyserver</a:t>
            </a:r>
            <a:r>
              <a:rPr lang="en-US" dirty="0"/>
              <a:t> hkp://keyserver.ubuntu.com:80 --</a:t>
            </a:r>
            <a:r>
              <a:rPr lang="en-US" dirty="0" err="1"/>
              <a:t>recv</a:t>
            </a:r>
            <a:r>
              <a:rPr lang="en-US" dirty="0"/>
              <a:t>-keys 417A0893</a:t>
            </a:r>
          </a:p>
          <a:p>
            <a:r>
              <a:rPr lang="en-US" dirty="0" err="1"/>
              <a:t>sudo</a:t>
            </a:r>
            <a:r>
              <a:rPr lang="en-US" dirty="0"/>
              <a:t> apt-get </a:t>
            </a:r>
            <a:r>
              <a:rPr lang="en-US" dirty="0" smtClean="0"/>
              <a:t>update</a:t>
            </a:r>
          </a:p>
          <a:p>
            <a:r>
              <a:rPr lang="en-US" dirty="0" err="1"/>
              <a:t>sudo</a:t>
            </a:r>
            <a:r>
              <a:rPr lang="en-US" dirty="0"/>
              <a:t> apt-get install dotnet-dev-1.0.1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For </a:t>
            </a:r>
            <a:r>
              <a:rPr lang="en-US" dirty="0"/>
              <a:t>more,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www.microsoft.com/net/core#linuxubuntu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589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 </a:t>
            </a:r>
            <a:r>
              <a:rPr lang="en-US" dirty="0" err="1" smtClean="0"/>
              <a:t>MOno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sudo</a:t>
            </a:r>
            <a:r>
              <a:rPr lang="en-US" dirty="0"/>
              <a:t> apt-key </a:t>
            </a:r>
            <a:r>
              <a:rPr lang="en-US" dirty="0" err="1"/>
              <a:t>adv</a:t>
            </a:r>
            <a:r>
              <a:rPr lang="en-US" dirty="0"/>
              <a:t> --</a:t>
            </a:r>
            <a:r>
              <a:rPr lang="en-US" dirty="0" err="1"/>
              <a:t>keyserver</a:t>
            </a:r>
            <a:r>
              <a:rPr lang="en-US" dirty="0"/>
              <a:t> hkp://keyserver.ubuntu.com:80 --</a:t>
            </a:r>
            <a:r>
              <a:rPr lang="en-US" dirty="0" err="1"/>
              <a:t>recv</a:t>
            </a:r>
            <a:r>
              <a:rPr lang="en-US" dirty="0"/>
              <a:t>-keys 3FA7E0328081BFF6A14DA29AA6A19B38D3D831EF</a:t>
            </a:r>
          </a:p>
          <a:p>
            <a:r>
              <a:rPr lang="en-US" dirty="0"/>
              <a:t>echo "deb http://download.mono-project.com/repo/debian wheezy main" | </a:t>
            </a:r>
            <a:r>
              <a:rPr lang="en-US" dirty="0" err="1"/>
              <a:t>sudo</a:t>
            </a:r>
            <a:r>
              <a:rPr lang="en-US" dirty="0"/>
              <a:t> tee /</a:t>
            </a:r>
            <a:r>
              <a:rPr lang="en-US" dirty="0" err="1"/>
              <a:t>etc</a:t>
            </a:r>
            <a:r>
              <a:rPr lang="en-US" dirty="0"/>
              <a:t>/apt/</a:t>
            </a:r>
            <a:r>
              <a:rPr lang="en-US" dirty="0" err="1"/>
              <a:t>sources.list.d</a:t>
            </a:r>
            <a:r>
              <a:rPr lang="en-US" dirty="0"/>
              <a:t>/mono-</a:t>
            </a:r>
            <a:r>
              <a:rPr lang="en-US" dirty="0" err="1"/>
              <a:t>xamarin.list</a:t>
            </a:r>
            <a:endParaRPr lang="en-US" dirty="0"/>
          </a:p>
          <a:p>
            <a:r>
              <a:rPr lang="en-US" dirty="0" err="1"/>
              <a:t>sudo</a:t>
            </a:r>
            <a:r>
              <a:rPr lang="en-US" dirty="0"/>
              <a:t> apt-get update</a:t>
            </a:r>
            <a:endParaRPr lang="en-US" dirty="0" smtClean="0"/>
          </a:p>
          <a:p>
            <a:r>
              <a:rPr lang="en-US" dirty="0" err="1" smtClean="0"/>
              <a:t>sudo</a:t>
            </a:r>
            <a:r>
              <a:rPr lang="en-US" dirty="0" smtClean="0"/>
              <a:t> apt-get </a:t>
            </a:r>
            <a:r>
              <a:rPr lang="en-US" dirty="0"/>
              <a:t>install mono-</a:t>
            </a:r>
            <a:r>
              <a:rPr lang="en-US" dirty="0" err="1"/>
              <a:t>devel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For </a:t>
            </a:r>
            <a:r>
              <a:rPr lang="en-US" dirty="0"/>
              <a:t>more, </a:t>
            </a:r>
            <a:r>
              <a:rPr lang="en-US" dirty="0">
                <a:hlinkClick r:id="rId2"/>
              </a:rPr>
              <a:t>http://www.mono-project.com/docs/getting-started/install/linux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9264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 Docker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sudo</a:t>
            </a:r>
            <a:r>
              <a:rPr lang="en-US" dirty="0" smtClean="0"/>
              <a:t> apt-get update</a:t>
            </a:r>
          </a:p>
          <a:p>
            <a:r>
              <a:rPr lang="en-US" dirty="0" err="1"/>
              <a:t>sudo</a:t>
            </a:r>
            <a:r>
              <a:rPr lang="en-US" dirty="0"/>
              <a:t> apt-key </a:t>
            </a:r>
            <a:r>
              <a:rPr lang="en-US" dirty="0" err="1"/>
              <a:t>adv</a:t>
            </a:r>
            <a:r>
              <a:rPr lang="en-US" dirty="0"/>
              <a:t> --</a:t>
            </a:r>
            <a:r>
              <a:rPr lang="en-US" dirty="0" err="1"/>
              <a:t>keyserver</a:t>
            </a:r>
            <a:r>
              <a:rPr lang="en-US" dirty="0"/>
              <a:t> </a:t>
            </a:r>
            <a:r>
              <a:rPr lang="en-US" dirty="0" err="1"/>
              <a:t>hkp</a:t>
            </a:r>
            <a:r>
              <a:rPr lang="en-US" dirty="0"/>
              <a:t>://p80.pool.sks-keyservers.net:80 --</a:t>
            </a:r>
            <a:r>
              <a:rPr lang="en-US" dirty="0" err="1"/>
              <a:t>recv</a:t>
            </a:r>
            <a:r>
              <a:rPr lang="en-US" dirty="0"/>
              <a:t>-keys </a:t>
            </a:r>
            <a:r>
              <a:rPr lang="en-US" dirty="0" smtClean="0"/>
              <a:t>58118E89F3A912897C070ADBF76221572C52609D</a:t>
            </a:r>
          </a:p>
          <a:p>
            <a:r>
              <a:rPr lang="en-US" dirty="0" err="1"/>
              <a:t>sudo</a:t>
            </a:r>
            <a:r>
              <a:rPr lang="en-US" dirty="0"/>
              <a:t> apt-add-repository 'deb https://</a:t>
            </a:r>
            <a:r>
              <a:rPr lang="en-US" dirty="0" err="1"/>
              <a:t>apt.dockerproject.org</a:t>
            </a:r>
            <a:r>
              <a:rPr lang="en-US" dirty="0"/>
              <a:t>/repo </a:t>
            </a:r>
            <a:r>
              <a:rPr lang="en-US" dirty="0" err="1"/>
              <a:t>ubuntu-xenial</a:t>
            </a:r>
            <a:r>
              <a:rPr lang="en-US" dirty="0"/>
              <a:t> </a:t>
            </a:r>
            <a:r>
              <a:rPr lang="en-US" dirty="0" smtClean="0"/>
              <a:t>main’</a:t>
            </a:r>
          </a:p>
          <a:p>
            <a:r>
              <a:rPr lang="en-US" dirty="0" err="1" smtClean="0"/>
              <a:t>sudo</a:t>
            </a:r>
            <a:r>
              <a:rPr lang="en-US" dirty="0" smtClean="0"/>
              <a:t> apt-get update</a:t>
            </a:r>
          </a:p>
          <a:p>
            <a:r>
              <a:rPr lang="en-US" dirty="0" smtClean="0"/>
              <a:t>apt-cache policy </a:t>
            </a:r>
            <a:r>
              <a:rPr lang="en-US" dirty="0" err="1" smtClean="0"/>
              <a:t>docker</a:t>
            </a:r>
            <a:r>
              <a:rPr lang="en-US" dirty="0" smtClean="0"/>
              <a:t>-engine</a:t>
            </a:r>
          </a:p>
          <a:p>
            <a:r>
              <a:rPr lang="en-US" dirty="0" err="1" smtClean="0"/>
              <a:t>sudo</a:t>
            </a:r>
            <a:r>
              <a:rPr lang="en-US" dirty="0" smtClean="0"/>
              <a:t> apt-get install </a:t>
            </a:r>
            <a:r>
              <a:rPr lang="mr-IN" dirty="0" smtClean="0"/>
              <a:t>–</a:t>
            </a:r>
            <a:r>
              <a:rPr lang="en-US" dirty="0" smtClean="0"/>
              <a:t>y </a:t>
            </a:r>
            <a:r>
              <a:rPr lang="en-US" dirty="0" err="1" smtClean="0"/>
              <a:t>docker</a:t>
            </a:r>
            <a:r>
              <a:rPr lang="en-US" dirty="0" smtClean="0"/>
              <a:t>-engine</a:t>
            </a:r>
          </a:p>
          <a:p>
            <a:r>
              <a:rPr lang="en-US" dirty="0" err="1" smtClean="0"/>
              <a:t>sudo</a:t>
            </a:r>
            <a:r>
              <a:rPr lang="en-US" dirty="0" smtClean="0"/>
              <a:t> </a:t>
            </a:r>
            <a:r>
              <a:rPr lang="en-US" dirty="0" err="1" smtClean="0"/>
              <a:t>systemctl</a:t>
            </a:r>
            <a:r>
              <a:rPr lang="en-US" dirty="0" smtClean="0"/>
              <a:t> status </a:t>
            </a:r>
            <a:r>
              <a:rPr lang="en-US" dirty="0" err="1" smtClean="0"/>
              <a:t>docker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9493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Docker command without </a:t>
            </a:r>
            <a:r>
              <a:rPr lang="en-US" dirty="0" err="1" smtClean="0"/>
              <a:t>sudo</a:t>
            </a:r>
            <a:r>
              <a:rPr lang="en-US" dirty="0" smtClean="0"/>
              <a:t>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sudo</a:t>
            </a:r>
            <a:r>
              <a:rPr lang="en-US" dirty="0" smtClean="0"/>
              <a:t> </a:t>
            </a:r>
            <a:r>
              <a:rPr lang="en-US" dirty="0" err="1" smtClean="0"/>
              <a:t>usermod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err="1" smtClean="0"/>
              <a:t>aG</a:t>
            </a:r>
            <a:r>
              <a:rPr lang="en-US" dirty="0" smtClean="0"/>
              <a:t> </a:t>
            </a:r>
            <a:r>
              <a:rPr lang="en-US" dirty="0" err="1" smtClean="0"/>
              <a:t>docker</a:t>
            </a:r>
            <a:r>
              <a:rPr lang="en-US" dirty="0" smtClean="0"/>
              <a:t> $(</a:t>
            </a:r>
            <a:r>
              <a:rPr lang="en-US" dirty="0" err="1" smtClean="0"/>
              <a:t>whoami</a:t>
            </a:r>
            <a:r>
              <a:rPr lang="en-US" dirty="0" smtClean="0"/>
              <a:t>)</a:t>
            </a:r>
          </a:p>
          <a:p>
            <a:r>
              <a:rPr lang="en-US" dirty="0" smtClean="0"/>
              <a:t>Then log out and log in back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For more, </a:t>
            </a:r>
            <a:r>
              <a:rPr lang="en-US" dirty="0">
                <a:hlinkClick r:id="rId2"/>
              </a:rPr>
              <a:t>https://www.digitalocean.com/community/tutorials/how-to-install-and-use-docker-on-ubuntu-16-04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284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Andrew </a:t>
            </a:r>
            <a:r>
              <a:rPr lang="en-US" dirty="0" err="1" smtClean="0"/>
              <a:t>Chaa</a:t>
            </a:r>
            <a:r>
              <a:rPr lang="en-US" dirty="0" smtClean="0"/>
              <a:t>, Senior Engineer at GSA Capital</a:t>
            </a:r>
          </a:p>
          <a:p>
            <a:r>
              <a:rPr lang="en-US" dirty="0" smtClean="0">
                <a:hlinkClick r:id="rId2"/>
              </a:rPr>
              <a:t>www.andrewchaa.me.uk</a:t>
            </a:r>
            <a:endParaRPr lang="en-US" dirty="0" smtClean="0"/>
          </a:p>
          <a:p>
            <a:r>
              <a:rPr lang="en-US" dirty="0" smtClean="0"/>
              <a:t>@</a:t>
            </a:r>
            <a:r>
              <a:rPr lang="en-US" dirty="0" err="1" smtClean="0"/>
              <a:t>andrewchaa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Born and bred in South Korea</a:t>
            </a:r>
          </a:p>
          <a:p>
            <a:r>
              <a:rPr lang="en-US" dirty="0" smtClean="0"/>
              <a:t>Hired in Seoul but deployed to City of London, many years ago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8471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Often used Docker commands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3870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Docker run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Run a command in a new container</a:t>
            </a:r>
          </a:p>
          <a:p>
            <a:r>
              <a:rPr lang="en-US" dirty="0" err="1" smtClean="0"/>
              <a:t>docker</a:t>
            </a:r>
            <a:r>
              <a:rPr lang="en-US" dirty="0" smtClean="0"/>
              <a:t> </a:t>
            </a:r>
            <a:r>
              <a:rPr lang="en-US" dirty="0"/>
              <a:t>run </a:t>
            </a:r>
            <a:r>
              <a:rPr lang="en-US" dirty="0" err="1" smtClean="0"/>
              <a:t>nginx</a:t>
            </a:r>
            <a:r>
              <a:rPr lang="en-US" dirty="0" smtClean="0"/>
              <a:t>                                  // run </a:t>
            </a:r>
            <a:r>
              <a:rPr lang="en-US" dirty="0" err="1" smtClean="0"/>
              <a:t>nginx</a:t>
            </a:r>
            <a:r>
              <a:rPr lang="en-US" dirty="0" smtClean="0"/>
              <a:t> container image</a:t>
            </a:r>
          </a:p>
          <a:p>
            <a:r>
              <a:rPr lang="en-US" dirty="0" err="1"/>
              <a:t>docker</a:t>
            </a:r>
            <a:r>
              <a:rPr lang="en-US" dirty="0"/>
              <a:t> run –it –p 80:80 </a:t>
            </a:r>
            <a:r>
              <a:rPr lang="en-US" dirty="0" err="1" smtClean="0"/>
              <a:t>nginx</a:t>
            </a:r>
            <a:r>
              <a:rPr lang="en-US" dirty="0" smtClean="0"/>
              <a:t>              // interactively, publishing port</a:t>
            </a:r>
            <a:endParaRPr lang="en-US" dirty="0"/>
          </a:p>
          <a:p>
            <a:r>
              <a:rPr lang="en-US" dirty="0" err="1" smtClean="0"/>
              <a:t>docker</a:t>
            </a:r>
            <a:r>
              <a:rPr lang="en-US" dirty="0" smtClean="0"/>
              <a:t> run –it –p 80:80 –v ~/Documents/Docker/</a:t>
            </a:r>
            <a:r>
              <a:rPr lang="en-US" dirty="0" err="1" smtClean="0"/>
              <a:t>nginx.conf</a:t>
            </a:r>
            <a:r>
              <a:rPr lang="en-US" dirty="0" smtClean="0"/>
              <a:t>:/</a:t>
            </a:r>
            <a:r>
              <a:rPr lang="en-US" dirty="0" err="1" smtClean="0"/>
              <a:t>etc</a:t>
            </a:r>
            <a:r>
              <a:rPr lang="en-US" dirty="0" smtClean="0"/>
              <a:t>/</a:t>
            </a:r>
            <a:r>
              <a:rPr lang="en-US" dirty="0" err="1" smtClean="0"/>
              <a:t>nginx</a:t>
            </a:r>
            <a:r>
              <a:rPr lang="en-US" dirty="0" smtClean="0"/>
              <a:t>/</a:t>
            </a:r>
            <a:r>
              <a:rPr lang="en-US" dirty="0" err="1" smtClean="0"/>
              <a:t>conf.d</a:t>
            </a:r>
            <a:r>
              <a:rPr lang="en-US" dirty="0" smtClean="0"/>
              <a:t>/</a:t>
            </a:r>
            <a:r>
              <a:rPr lang="en-US" dirty="0" err="1" smtClean="0"/>
              <a:t>default.conf</a:t>
            </a:r>
            <a:r>
              <a:rPr lang="en-US" dirty="0" smtClean="0"/>
              <a:t> </a:t>
            </a:r>
            <a:r>
              <a:rPr lang="en-US" dirty="0" err="1" smtClean="0"/>
              <a:t>nginx</a:t>
            </a:r>
            <a:r>
              <a:rPr lang="en-US" dirty="0"/>
              <a:t> </a:t>
            </a:r>
            <a:r>
              <a:rPr lang="en-US" dirty="0" smtClean="0"/>
              <a:t>     </a:t>
            </a:r>
          </a:p>
          <a:p>
            <a:r>
              <a:rPr lang="en-US" dirty="0"/>
              <a:t> </a:t>
            </a:r>
            <a:r>
              <a:rPr lang="en-US" dirty="0" smtClean="0"/>
              <a:t>                                                        // mount volume</a:t>
            </a:r>
          </a:p>
        </p:txBody>
      </p:sp>
    </p:spTree>
    <p:extLst>
      <p:ext uri="{BB962C8B-B14F-4D97-AF65-F5344CB8AC3E}">
        <p14:creationId xmlns:p14="http://schemas.microsoft.com/office/powerpoint/2010/main" val="3251062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Docker </a:t>
            </a:r>
            <a:r>
              <a:rPr lang="en-US" dirty="0" err="1" smtClean="0"/>
              <a:t>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List containers</a:t>
            </a:r>
          </a:p>
          <a:p>
            <a:r>
              <a:rPr lang="en-US" dirty="0" err="1"/>
              <a:t>docker</a:t>
            </a:r>
            <a:r>
              <a:rPr lang="en-US" dirty="0"/>
              <a:t> </a:t>
            </a:r>
            <a:r>
              <a:rPr lang="en-US" dirty="0" err="1" smtClean="0"/>
              <a:t>ps</a:t>
            </a:r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41059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Docker Build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Build an image from a </a:t>
            </a:r>
            <a:r>
              <a:rPr lang="en-US" dirty="0" err="1" smtClean="0"/>
              <a:t>Dockerfile</a:t>
            </a:r>
            <a:endParaRPr lang="en-US" dirty="0" smtClean="0"/>
          </a:p>
          <a:p>
            <a:endParaRPr lang="en-US" dirty="0"/>
          </a:p>
          <a:p>
            <a:r>
              <a:rPr lang="en-US" dirty="0" err="1" smtClean="0"/>
              <a:t>docker</a:t>
            </a:r>
            <a:r>
              <a:rPr lang="en-US" dirty="0" smtClean="0"/>
              <a:t> build –t notes:0.1 .</a:t>
            </a:r>
          </a:p>
        </p:txBody>
      </p:sp>
    </p:spTree>
    <p:extLst>
      <p:ext uri="{BB962C8B-B14F-4D97-AF65-F5344CB8AC3E}">
        <p14:creationId xmlns:p14="http://schemas.microsoft.com/office/powerpoint/2010/main" val="111595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 images					// list images</a:t>
            </a:r>
          </a:p>
          <a:p>
            <a:r>
              <a:rPr lang="en-US" dirty="0" err="1" smtClean="0"/>
              <a:t>docker</a:t>
            </a:r>
            <a:r>
              <a:rPr lang="en-US" dirty="0" smtClean="0"/>
              <a:t> </a:t>
            </a:r>
            <a:r>
              <a:rPr lang="en-US" dirty="0" err="1" smtClean="0"/>
              <a:t>rmi</a:t>
            </a:r>
            <a:r>
              <a:rPr lang="en-US" dirty="0" smtClean="0"/>
              <a:t> 01091908 –f			// remove an image</a:t>
            </a:r>
          </a:p>
          <a:p>
            <a:r>
              <a:rPr lang="en-US" dirty="0" err="1" smtClean="0"/>
              <a:t>docker</a:t>
            </a:r>
            <a:r>
              <a:rPr lang="en-US" dirty="0" smtClean="0"/>
              <a:t> stop &lt;name&gt;				// Stop a running container</a:t>
            </a:r>
          </a:p>
          <a:p>
            <a:r>
              <a:rPr lang="en-US" dirty="0" err="1" smtClean="0"/>
              <a:t>docker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6092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Build .NET Core app</a:t>
            </a:r>
          </a:p>
          <a:p>
            <a:pPr lvl="1"/>
            <a:r>
              <a:rPr lang="en-US" dirty="0" err="1" smtClean="0"/>
              <a:t>dotnet</a:t>
            </a:r>
            <a:r>
              <a:rPr lang="en-US" dirty="0" smtClean="0"/>
              <a:t> restore</a:t>
            </a:r>
          </a:p>
          <a:p>
            <a:pPr lvl="1"/>
            <a:r>
              <a:rPr lang="en-US" dirty="0" err="1" smtClean="0"/>
              <a:t>dotnet</a:t>
            </a:r>
            <a:r>
              <a:rPr lang="en-US" dirty="0" smtClean="0"/>
              <a:t> run</a:t>
            </a:r>
          </a:p>
          <a:p>
            <a:pPr lvl="1"/>
            <a:r>
              <a:rPr lang="en-US" dirty="0" smtClean="0"/>
              <a:t>http://localhost:5000/api/notes</a:t>
            </a:r>
          </a:p>
        </p:txBody>
      </p:sp>
    </p:spTree>
    <p:extLst>
      <p:ext uri="{BB962C8B-B14F-4D97-AF65-F5344CB8AC3E}">
        <p14:creationId xmlns:p14="http://schemas.microsoft.com/office/powerpoint/2010/main" val="11845349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Note1: .NET Core</a:t>
            </a:r>
          </a:p>
          <a:p>
            <a:pPr lvl="1"/>
            <a:r>
              <a:rPr lang="en-US" dirty="0" err="1" smtClean="0"/>
              <a:t>dotnet</a:t>
            </a:r>
            <a:r>
              <a:rPr lang="en-US" dirty="0" smtClean="0"/>
              <a:t> publish</a:t>
            </a:r>
          </a:p>
          <a:p>
            <a:pPr lvl="1"/>
            <a:r>
              <a:rPr lang="en-US" dirty="0" smtClean="0"/>
              <a:t>cd .. /publish</a:t>
            </a:r>
          </a:p>
          <a:p>
            <a:pPr lvl="1"/>
            <a:r>
              <a:rPr lang="en-US" dirty="0" err="1" smtClean="0"/>
              <a:t>cp</a:t>
            </a:r>
            <a:r>
              <a:rPr lang="en-US" dirty="0" smtClean="0"/>
              <a:t> </a:t>
            </a:r>
            <a:r>
              <a:rPr lang="en-US" dirty="0" err="1" smtClean="0"/>
              <a:t>Dockerfile</a:t>
            </a:r>
            <a:endParaRPr lang="en-US" dirty="0" smtClean="0"/>
          </a:p>
          <a:p>
            <a:pPr lvl="1"/>
            <a:r>
              <a:rPr lang="en-US" dirty="0" err="1" smtClean="0"/>
              <a:t>docker</a:t>
            </a:r>
            <a:r>
              <a:rPr lang="en-US" dirty="0" smtClean="0"/>
              <a:t> build –t notes1:0.1 .</a:t>
            </a:r>
          </a:p>
          <a:p>
            <a:pPr lvl="1"/>
            <a:r>
              <a:rPr lang="en-US" dirty="0" smtClean="0"/>
              <a:t>Publish port </a:t>
            </a:r>
          </a:p>
          <a:p>
            <a:pPr lvl="2"/>
            <a:r>
              <a:rPr lang="en-US" dirty="0" err="1" smtClean="0"/>
              <a:t>docker</a:t>
            </a:r>
            <a:r>
              <a:rPr lang="en-US" dirty="0" smtClean="0"/>
              <a:t> run –it –p 5000:5000 notes1:0.1</a:t>
            </a:r>
          </a:p>
        </p:txBody>
      </p:sp>
    </p:spTree>
    <p:extLst>
      <p:ext uri="{BB962C8B-B14F-4D97-AF65-F5344CB8AC3E}">
        <p14:creationId xmlns:p14="http://schemas.microsoft.com/office/powerpoint/2010/main" val="34742137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Note2: .NET Core with Mono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6131552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 .NET Core app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dotnet</a:t>
            </a:r>
            <a:r>
              <a:rPr lang="en-US" dirty="0" smtClean="0"/>
              <a:t> restore</a:t>
            </a:r>
          </a:p>
          <a:p>
            <a:r>
              <a:rPr lang="en-US" dirty="0" err="1" smtClean="0"/>
              <a:t>dotnet</a:t>
            </a:r>
            <a:r>
              <a:rPr lang="en-US" dirty="0" smtClean="0"/>
              <a:t> publish</a:t>
            </a:r>
          </a:p>
          <a:p>
            <a:r>
              <a:rPr lang="en-US" dirty="0" err="1" smtClean="0"/>
              <a:t>dotnet</a:t>
            </a:r>
            <a:r>
              <a:rPr lang="en-US" dirty="0" smtClean="0"/>
              <a:t> run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Error: </a:t>
            </a:r>
            <a:r>
              <a:rPr lang="en-US" dirty="0" err="1" smtClean="0"/>
              <a:t>System.DllNotFoundException</a:t>
            </a:r>
            <a:r>
              <a:rPr lang="en-US" dirty="0"/>
              <a:t>: </a:t>
            </a:r>
            <a:r>
              <a:rPr lang="en-US" dirty="0" err="1"/>
              <a:t>System.Native</a:t>
            </a:r>
            <a:endParaRPr lang="en-US" dirty="0"/>
          </a:p>
          <a:p>
            <a:r>
              <a:rPr lang="en-US" dirty="0" err="1" smtClean="0"/>
              <a:t>cp</a:t>
            </a:r>
            <a:r>
              <a:rPr lang="en-US" dirty="0" smtClean="0"/>
              <a:t> </a:t>
            </a:r>
            <a:r>
              <a:rPr lang="en-US" dirty="0"/>
              <a:t>/usr/share/dotnet/shared/Microsoft.NETCore.App/1.0.1/System.Native.so /app/libSystem.Native.so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80071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If you use VS 2017 and VS 2015 together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global.json</a:t>
            </a:r>
            <a:endParaRPr lang="en-US" dirty="0"/>
          </a:p>
          <a:p>
            <a:pPr marL="0" indent="0">
              <a:buNone/>
            </a:pPr>
            <a:r>
              <a:rPr lang="mr-IN" dirty="0" smtClean="0"/>
              <a:t>{  </a:t>
            </a:r>
            <a:endParaRPr lang="en-GB" dirty="0" smtClean="0"/>
          </a:p>
          <a:p>
            <a:pPr marL="0" indent="0">
              <a:buNone/>
            </a:pPr>
            <a:r>
              <a:rPr lang="en-GB" dirty="0"/>
              <a:t> </a:t>
            </a:r>
            <a:r>
              <a:rPr lang="en-GB" dirty="0" smtClean="0"/>
              <a:t>   </a:t>
            </a:r>
            <a:r>
              <a:rPr lang="mr-IN" dirty="0" smtClean="0"/>
              <a:t>"</a:t>
            </a:r>
            <a:r>
              <a:rPr lang="mr-IN" dirty="0" err="1"/>
              <a:t>projects</a:t>
            </a:r>
            <a:r>
              <a:rPr lang="mr-IN" dirty="0"/>
              <a:t>": [ "</a:t>
            </a:r>
            <a:r>
              <a:rPr lang="mr-IN" dirty="0" err="1"/>
              <a:t>src</a:t>
            </a:r>
            <a:r>
              <a:rPr lang="mr-IN" dirty="0"/>
              <a:t>", "</a:t>
            </a:r>
            <a:r>
              <a:rPr lang="mr-IN" dirty="0" err="1"/>
              <a:t>test</a:t>
            </a:r>
            <a:r>
              <a:rPr lang="mr-IN" dirty="0"/>
              <a:t>" ],  </a:t>
            </a:r>
            <a:endParaRPr lang="en-GB" dirty="0" smtClean="0"/>
          </a:p>
          <a:p>
            <a:pPr marL="0" indent="0">
              <a:buNone/>
            </a:pPr>
            <a:r>
              <a:rPr lang="en-GB" dirty="0"/>
              <a:t> </a:t>
            </a:r>
            <a:r>
              <a:rPr lang="en-GB" dirty="0" smtClean="0"/>
              <a:t>   </a:t>
            </a:r>
            <a:r>
              <a:rPr lang="mr-IN" dirty="0" smtClean="0"/>
              <a:t>"</a:t>
            </a:r>
            <a:r>
              <a:rPr lang="mr-IN" dirty="0" err="1"/>
              <a:t>sdk</a:t>
            </a:r>
            <a:r>
              <a:rPr lang="mr-IN" dirty="0"/>
              <a:t>": </a:t>
            </a:r>
            <a:r>
              <a:rPr lang="mr-IN" dirty="0" smtClean="0"/>
              <a:t>{</a:t>
            </a:r>
            <a:endParaRPr lang="en-GB" dirty="0" smtClean="0"/>
          </a:p>
          <a:p>
            <a:pPr marL="0" indent="0">
              <a:buNone/>
            </a:pPr>
            <a:r>
              <a:rPr lang="mr-IN" dirty="0" smtClean="0"/>
              <a:t>    </a:t>
            </a:r>
            <a:r>
              <a:rPr lang="mr-IN" dirty="0"/>
              <a:t>"</a:t>
            </a:r>
            <a:r>
              <a:rPr lang="mr-IN" dirty="0" err="1"/>
              <a:t>version</a:t>
            </a:r>
            <a:r>
              <a:rPr lang="mr-IN" dirty="0"/>
              <a:t>": "1.0.0-preview2-003131"  </a:t>
            </a:r>
            <a:endParaRPr lang="en-GB" dirty="0" smtClean="0"/>
          </a:p>
          <a:p>
            <a:pPr marL="0" indent="0">
              <a:buNone/>
            </a:pPr>
            <a:r>
              <a:rPr lang="en-GB" dirty="0"/>
              <a:t> </a:t>
            </a:r>
            <a:r>
              <a:rPr lang="en-GB" dirty="0" smtClean="0"/>
              <a:t>   </a:t>
            </a:r>
            <a:r>
              <a:rPr lang="mr-IN" dirty="0" smtClean="0"/>
              <a:t>}</a:t>
            </a:r>
            <a:endParaRPr lang="en-GB" dirty="0" smtClean="0"/>
          </a:p>
          <a:p>
            <a:pPr marL="0" indent="0">
              <a:buNone/>
            </a:pPr>
            <a:r>
              <a:rPr lang="mr-IN" dirty="0" smtClean="0"/>
              <a:t>}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53474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134" y="1665816"/>
            <a:ext cx="5876676" cy="366818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0840" y="1631867"/>
            <a:ext cx="5029020" cy="370213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317315" y="5761973"/>
            <a:ext cx="832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London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9245350" y="5761973"/>
            <a:ext cx="683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Seoul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3245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 a container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docker</a:t>
            </a:r>
            <a:r>
              <a:rPr lang="en-US" dirty="0"/>
              <a:t> build -t </a:t>
            </a:r>
            <a:r>
              <a:rPr lang="en-US" dirty="0" smtClean="0"/>
              <a:t>notes:0.1 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53478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Dockerfile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FROM </a:t>
            </a:r>
            <a:r>
              <a:rPr lang="en-US" dirty="0" err="1"/>
              <a:t>microsoft</a:t>
            </a:r>
            <a:r>
              <a:rPr lang="en-US" dirty="0"/>
              <a:t>/dotnet:1.0.1-runtime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RUN apt-key </a:t>
            </a:r>
            <a:r>
              <a:rPr lang="en-US" dirty="0" err="1"/>
              <a:t>adv</a:t>
            </a:r>
            <a:r>
              <a:rPr lang="en-US" dirty="0"/>
              <a:t> --</a:t>
            </a:r>
            <a:r>
              <a:rPr lang="en-US" dirty="0" err="1"/>
              <a:t>keyserver</a:t>
            </a:r>
            <a:r>
              <a:rPr lang="en-US" dirty="0"/>
              <a:t> </a:t>
            </a:r>
            <a:r>
              <a:rPr lang="en-US" dirty="0" err="1"/>
              <a:t>hkp</a:t>
            </a:r>
            <a:r>
              <a:rPr lang="en-US" dirty="0"/>
              <a:t>://keyserver.ubuntu.com:80 --</a:t>
            </a:r>
            <a:r>
              <a:rPr lang="en-US" dirty="0" err="1"/>
              <a:t>recv</a:t>
            </a:r>
            <a:r>
              <a:rPr lang="en-US" dirty="0"/>
              <a:t>-keys 3FA7E0328081BFF6A14DA29AA6A19B38D3D831EF \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        &amp;&amp; echo "deb http://</a:t>
            </a:r>
            <a:r>
              <a:rPr lang="en-US" dirty="0" err="1"/>
              <a:t>download.mono-project.com</a:t>
            </a:r>
            <a:r>
              <a:rPr lang="en-US" dirty="0"/>
              <a:t>/repo/</a:t>
            </a:r>
            <a:r>
              <a:rPr lang="en-US" dirty="0" err="1"/>
              <a:t>debian</a:t>
            </a:r>
            <a:r>
              <a:rPr lang="en-US" dirty="0"/>
              <a:t> wheezy-libjpeg62-compat main" | tee -a /</a:t>
            </a:r>
            <a:r>
              <a:rPr lang="en-US" dirty="0" err="1"/>
              <a:t>etc</a:t>
            </a:r>
            <a:r>
              <a:rPr lang="en-US" dirty="0"/>
              <a:t>/apt/</a:t>
            </a:r>
            <a:r>
              <a:rPr lang="en-US" dirty="0" err="1"/>
              <a:t>sources.list.d</a:t>
            </a:r>
            <a:r>
              <a:rPr lang="en-US" dirty="0"/>
              <a:t>/mono-</a:t>
            </a:r>
            <a:r>
              <a:rPr lang="en-US" dirty="0" err="1"/>
              <a:t>xamarin.list</a:t>
            </a:r>
            <a:r>
              <a:rPr lang="en-US" dirty="0"/>
              <a:t> \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        &amp;&amp; echo "deb http://</a:t>
            </a:r>
            <a:r>
              <a:rPr lang="en-US" dirty="0" err="1"/>
              <a:t>download.mono-project.com</a:t>
            </a:r>
            <a:r>
              <a:rPr lang="en-US" dirty="0"/>
              <a:t>/repo/</a:t>
            </a:r>
            <a:r>
              <a:rPr lang="en-US" dirty="0" err="1"/>
              <a:t>debian</a:t>
            </a:r>
            <a:r>
              <a:rPr lang="en-US" dirty="0"/>
              <a:t> wheezy/snapshots/4.4.2.11 main" | tee -a /</a:t>
            </a:r>
            <a:r>
              <a:rPr lang="en-US" dirty="0" err="1"/>
              <a:t>etc</a:t>
            </a:r>
            <a:r>
              <a:rPr lang="en-US" dirty="0"/>
              <a:t>/apt/</a:t>
            </a:r>
            <a:r>
              <a:rPr lang="en-US" dirty="0" err="1"/>
              <a:t>sources.list.d</a:t>
            </a:r>
            <a:r>
              <a:rPr lang="en-US" dirty="0"/>
              <a:t>/mono-</a:t>
            </a:r>
            <a:r>
              <a:rPr lang="en-US" dirty="0" err="1"/>
              <a:t>xamarin.list</a:t>
            </a:r>
            <a:r>
              <a:rPr lang="en-US" dirty="0"/>
              <a:t> \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        &amp;&amp; apt-get update \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        &amp;&amp; apt-get install -y mono-</a:t>
            </a:r>
            <a:r>
              <a:rPr lang="en-US" dirty="0" err="1"/>
              <a:t>devel</a:t>
            </a:r>
            <a:r>
              <a:rPr lang="en-US" dirty="0"/>
              <a:t> \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        &amp;&amp; </a:t>
            </a:r>
            <a:r>
              <a:rPr lang="en-US" dirty="0" err="1"/>
              <a:t>rm</a:t>
            </a:r>
            <a:r>
              <a:rPr lang="en-US" dirty="0"/>
              <a:t> -</a:t>
            </a:r>
            <a:r>
              <a:rPr lang="en-US" dirty="0" err="1"/>
              <a:t>rf</a:t>
            </a:r>
            <a:r>
              <a:rPr lang="en-US" dirty="0"/>
              <a:t> /</a:t>
            </a:r>
            <a:r>
              <a:rPr lang="en-US" dirty="0" err="1"/>
              <a:t>var</a:t>
            </a:r>
            <a:r>
              <a:rPr lang="en-US" dirty="0"/>
              <a:t>/lib/apt/lists/*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ADD . /app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WORKDIR /</a:t>
            </a:r>
            <a:r>
              <a:rPr lang="en-US" dirty="0" smtClean="0"/>
              <a:t>app</a:t>
            </a:r>
            <a:endParaRPr lang="en-US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RUN </a:t>
            </a:r>
            <a:r>
              <a:rPr lang="en-US" dirty="0" err="1"/>
              <a:t>cp</a:t>
            </a:r>
            <a:r>
              <a:rPr lang="en-US" dirty="0"/>
              <a:t> /usr/share/dotnet/shared/Microsoft.NETCore.App/1.0.1/System.Native.so /</a:t>
            </a:r>
            <a:r>
              <a:rPr lang="en-US" dirty="0" smtClean="0"/>
              <a:t>app/libSystem.Native.so</a:t>
            </a:r>
            <a:endParaRPr lang="en-US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ENTRYPOINT ["mono", </a:t>
            </a:r>
            <a:r>
              <a:rPr lang="en-US" dirty="0" smtClean="0"/>
              <a:t>“DotNetCoreNotes.exe"]</a:t>
            </a: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9463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Loopback address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.</a:t>
            </a:r>
            <a:r>
              <a:rPr lang="en-US" dirty="0" err="1"/>
              <a:t>UseUrls</a:t>
            </a:r>
            <a:r>
              <a:rPr lang="en-US" dirty="0"/>
              <a:t>("http://*:5000</a:t>
            </a:r>
            <a:r>
              <a:rPr lang="en-US" dirty="0" smtClean="0"/>
              <a:t>")</a:t>
            </a:r>
          </a:p>
          <a:p>
            <a:r>
              <a:rPr lang="en-US" dirty="0" smtClean="0"/>
              <a:t>Port Publishing</a:t>
            </a:r>
          </a:p>
          <a:p>
            <a:r>
              <a:rPr lang="en-US" dirty="0" err="1" smtClean="0"/>
              <a:t>docker</a:t>
            </a:r>
            <a:r>
              <a:rPr lang="en-US" dirty="0" smtClean="0"/>
              <a:t> –d –p 5000:5000 notes:0.1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98270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 a reverse proxy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99586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NginX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 pull </a:t>
            </a:r>
            <a:r>
              <a:rPr lang="en-US" dirty="0" err="1" smtClean="0"/>
              <a:t>nginx</a:t>
            </a:r>
            <a:endParaRPr lang="en-US" dirty="0" smtClean="0"/>
          </a:p>
          <a:p>
            <a:r>
              <a:rPr lang="en-US" dirty="0" err="1" smtClean="0"/>
              <a:t>docker</a:t>
            </a:r>
            <a:r>
              <a:rPr lang="en-US" dirty="0" smtClean="0"/>
              <a:t> run –it –p 80:80 –v ~/Documents/Docker/</a:t>
            </a:r>
            <a:r>
              <a:rPr lang="en-US" dirty="0" err="1" smtClean="0"/>
              <a:t>nginx.conf</a:t>
            </a:r>
            <a:r>
              <a:rPr lang="en-US" dirty="0" smtClean="0"/>
              <a:t>:/</a:t>
            </a:r>
            <a:r>
              <a:rPr lang="en-US" dirty="0" err="1" smtClean="0"/>
              <a:t>etc</a:t>
            </a:r>
            <a:r>
              <a:rPr lang="en-US" dirty="0" smtClean="0"/>
              <a:t>/</a:t>
            </a:r>
            <a:r>
              <a:rPr lang="en-US" dirty="0" err="1" smtClean="0"/>
              <a:t>nginx</a:t>
            </a:r>
            <a:r>
              <a:rPr lang="en-US" dirty="0" smtClean="0"/>
              <a:t>/</a:t>
            </a:r>
            <a:r>
              <a:rPr lang="en-US" dirty="0" err="1" smtClean="0"/>
              <a:t>conf.d</a:t>
            </a:r>
            <a:r>
              <a:rPr lang="en-US" dirty="0" smtClean="0"/>
              <a:t>/</a:t>
            </a:r>
            <a:r>
              <a:rPr lang="en-US" dirty="0" err="1" smtClean="0"/>
              <a:t>default.conf</a:t>
            </a:r>
            <a:r>
              <a:rPr lang="en-US" dirty="0" smtClean="0"/>
              <a:t> –name web </a:t>
            </a:r>
            <a:r>
              <a:rPr lang="en-US" dirty="0" err="1" smtClean="0"/>
              <a:t>nginx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9933221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Communicating between containers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docker</a:t>
            </a:r>
            <a:r>
              <a:rPr lang="en-US" dirty="0"/>
              <a:t> </a:t>
            </a:r>
            <a:r>
              <a:rPr lang="en-US" dirty="0" err="1"/>
              <a:t>ps</a:t>
            </a:r>
            <a:endParaRPr lang="en-US" dirty="0"/>
          </a:p>
          <a:p>
            <a:r>
              <a:rPr lang="en-US" dirty="0" err="1"/>
              <a:t>docker</a:t>
            </a:r>
            <a:r>
              <a:rPr lang="en-US" dirty="0"/>
              <a:t> inspect </a:t>
            </a:r>
            <a:r>
              <a:rPr lang="en-US" dirty="0" err="1"/>
              <a:t>api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544904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nginx.conf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 smtClean="0"/>
              <a:t>server </a:t>
            </a:r>
            <a:r>
              <a:rPr lang="en-US" dirty="0"/>
              <a:t>{</a:t>
            </a:r>
          </a:p>
          <a:p>
            <a:pPr marL="0" indent="0">
              <a:buNone/>
            </a:pPr>
            <a:r>
              <a:rPr lang="en-US" dirty="0"/>
              <a:t>        </a:t>
            </a:r>
            <a:r>
              <a:rPr lang="en-US" dirty="0" smtClean="0"/>
              <a:t>listen 80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/>
              <a:t>        </a:t>
            </a:r>
            <a:r>
              <a:rPr lang="en-US" dirty="0" err="1"/>
              <a:t>server_name</a:t>
            </a:r>
            <a:r>
              <a:rPr lang="en-US" dirty="0"/>
              <a:t>  </a:t>
            </a:r>
            <a:r>
              <a:rPr lang="en-US" dirty="0" err="1" smtClean="0"/>
              <a:t>dotnetcorenotes</a:t>
            </a:r>
            <a:r>
              <a:rPr lang="en-US" dirty="0" smtClean="0"/>
              <a:t>;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       location / {</a:t>
            </a:r>
          </a:p>
          <a:p>
            <a:pPr marL="0" indent="0">
              <a:buNone/>
            </a:pPr>
            <a:r>
              <a:rPr lang="en-US" dirty="0"/>
              <a:t>          </a:t>
            </a:r>
            <a:r>
              <a:rPr lang="en-US" dirty="0" err="1"/>
              <a:t>proxy_set_header</a:t>
            </a:r>
            <a:r>
              <a:rPr lang="en-US" dirty="0"/>
              <a:t> X-Real-IP $</a:t>
            </a:r>
            <a:r>
              <a:rPr lang="en-US" dirty="0" err="1"/>
              <a:t>remote_addr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/>
              <a:t>          </a:t>
            </a:r>
            <a:r>
              <a:rPr lang="en-US" dirty="0" err="1"/>
              <a:t>proxy_set_header</a:t>
            </a:r>
            <a:r>
              <a:rPr lang="en-US" dirty="0"/>
              <a:t> Host $host;</a:t>
            </a:r>
          </a:p>
          <a:p>
            <a:pPr marL="0" indent="0">
              <a:buNone/>
            </a:pPr>
            <a:r>
              <a:rPr lang="en-US" dirty="0"/>
              <a:t>          </a:t>
            </a:r>
            <a:r>
              <a:rPr lang="en-US" dirty="0" err="1"/>
              <a:t>proxy_set_header</a:t>
            </a:r>
            <a:r>
              <a:rPr lang="en-US" dirty="0"/>
              <a:t> X-Forwarded-For $</a:t>
            </a:r>
            <a:r>
              <a:rPr lang="en-US" dirty="0" err="1"/>
              <a:t>proxy_add_x_forwarded_for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/>
              <a:t>          </a:t>
            </a:r>
            <a:r>
              <a:rPr lang="en-US" dirty="0" err="1"/>
              <a:t>proxy_pass</a:t>
            </a:r>
            <a:r>
              <a:rPr lang="en-US" dirty="0"/>
              <a:t> http://</a:t>
            </a:r>
            <a:r>
              <a:rPr lang="en-US" dirty="0" smtClean="0"/>
              <a:t>172.17.0.1:5000;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        }</a:t>
            </a:r>
          </a:p>
          <a:p>
            <a:pPr marL="0" indent="0">
              <a:buNone/>
            </a:pPr>
            <a:r>
              <a:rPr lang="en-US" dirty="0"/>
              <a:t>    }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13246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NginX</a:t>
            </a:r>
            <a:r>
              <a:rPr lang="en-US" dirty="0" smtClean="0"/>
              <a:t> as Reverse Proxy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42521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Install .NET Core </a:t>
            </a:r>
            <a:r>
              <a:rPr lang="en-US" dirty="0"/>
              <a:t>on Ubuntu: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www.microsoft.com/net/core#linuxubuntu</a:t>
            </a:r>
            <a:endParaRPr lang="en-US" dirty="0" smtClean="0"/>
          </a:p>
          <a:p>
            <a:r>
              <a:rPr lang="en-US" dirty="0" smtClean="0"/>
              <a:t>Publish to a Linux </a:t>
            </a:r>
            <a:r>
              <a:rPr lang="en-US" dirty="0"/>
              <a:t>Production Environment </a:t>
            </a: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docs.microsoft.com/en-us/aspnet/core/publishing/linuxproduction</a:t>
            </a:r>
            <a:endParaRPr lang="en-US" dirty="0" smtClean="0"/>
          </a:p>
          <a:p>
            <a:r>
              <a:rPr lang="en-US" dirty="0">
                <a:hlinkClick r:id="rId4"/>
              </a:rPr>
              <a:t>http://</a:t>
            </a:r>
            <a:r>
              <a:rPr lang="en-US" dirty="0" smtClean="0">
                <a:hlinkClick r:id="rId4"/>
              </a:rPr>
              <a:t>blog.scottlogic.com/2016/09/05/hosting-netcore-on-linux-with-docker.html</a:t>
            </a:r>
            <a:endParaRPr lang="en-US" dirty="0" smtClean="0"/>
          </a:p>
          <a:p>
            <a:r>
              <a:rPr lang="en-US" dirty="0" smtClean="0"/>
              <a:t>Docker </a:t>
            </a:r>
            <a:r>
              <a:rPr lang="en-US" dirty="0"/>
              <a:t>image variations: </a:t>
            </a:r>
            <a:r>
              <a:rPr lang="en-US" dirty="0">
                <a:hlinkClick r:id="rId5"/>
              </a:rPr>
              <a:t>https://</a:t>
            </a:r>
            <a:r>
              <a:rPr lang="en-US" dirty="0" smtClean="0">
                <a:hlinkClick r:id="rId5"/>
              </a:rPr>
              <a:t>docs.microsoft.com/en-us/dotnet/articles/core/docker/building-net-docker-images</a:t>
            </a:r>
            <a:endParaRPr lang="en-US" dirty="0" smtClean="0"/>
          </a:p>
          <a:p>
            <a:r>
              <a:rPr lang="en-US" dirty="0"/>
              <a:t>Mono </a:t>
            </a:r>
            <a:r>
              <a:rPr lang="en-US" dirty="0" err="1"/>
              <a:t>docker</a:t>
            </a:r>
            <a:r>
              <a:rPr lang="en-US" dirty="0"/>
              <a:t>: </a:t>
            </a:r>
            <a:r>
              <a:rPr lang="en-US" dirty="0">
                <a:hlinkClick r:id="rId6"/>
              </a:rPr>
              <a:t>https://</a:t>
            </a:r>
            <a:r>
              <a:rPr lang="en-US" dirty="0" smtClean="0">
                <a:hlinkClick r:id="rId6"/>
              </a:rPr>
              <a:t>github.com/mono/docker/blob/f0f1e0b9f693bd7c58d9623d402c8dc69234bbe1/4.6.1.3/Dockerfile</a:t>
            </a:r>
            <a:endParaRPr lang="en-US" dirty="0" smtClean="0"/>
          </a:p>
          <a:p>
            <a:r>
              <a:rPr lang="en-US" dirty="0"/>
              <a:t>Dot net core: </a:t>
            </a:r>
            <a:r>
              <a:rPr lang="en-US" dirty="0">
                <a:hlinkClick r:id="rId7"/>
              </a:rPr>
              <a:t>https://</a:t>
            </a:r>
            <a:r>
              <a:rPr lang="en-US" dirty="0" smtClean="0">
                <a:hlinkClick r:id="rId7"/>
              </a:rPr>
              <a:t>github.com/dotnet/dotnet-docker/blob/master/1.0/debian/sdk/Dockerfile</a:t>
            </a:r>
            <a:r>
              <a:rPr lang="en-US" dirty="0" smtClean="0"/>
              <a:t> </a:t>
            </a:r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96026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 smtClean="0"/>
              <a:t>Dependency.csx</a:t>
            </a:r>
            <a:endParaRPr lang="en-US" dirty="0" smtClean="0"/>
          </a:p>
          <a:p>
            <a:r>
              <a:rPr lang="en-US" strike="sngStrike" dirty="0" smtClean="0"/>
              <a:t>The benefits of .NET Core</a:t>
            </a:r>
          </a:p>
          <a:p>
            <a:r>
              <a:rPr lang="en-US" strike="sngStrike" dirty="0" smtClean="0"/>
              <a:t>life on rollercoaster, </a:t>
            </a:r>
            <a:r>
              <a:rPr lang="en-US" strike="sngStrike" dirty="0" err="1" smtClean="0"/>
              <a:t>catchin</a:t>
            </a:r>
            <a:r>
              <a:rPr lang="en-US" strike="sngStrike" dirty="0" smtClean="0"/>
              <a:t> up with .NET Core version update</a:t>
            </a:r>
          </a:p>
          <a:p>
            <a:r>
              <a:rPr lang="en-US" strike="sngStrike" dirty="0" smtClean="0"/>
              <a:t>New tools in the tool box - Kestrel, </a:t>
            </a:r>
            <a:r>
              <a:rPr lang="en-US" strike="sngStrike" dirty="0" err="1" smtClean="0"/>
              <a:t>NginX</a:t>
            </a:r>
            <a:r>
              <a:rPr lang="en-US" strike="sngStrike" dirty="0" smtClean="0"/>
              <a:t> to Visual Studio, </a:t>
            </a:r>
            <a:r>
              <a:rPr lang="en-US" strike="sngStrike" dirty="0" err="1" smtClean="0"/>
              <a:t>Powershell</a:t>
            </a:r>
            <a:r>
              <a:rPr lang="en-US" strike="sngStrike" dirty="0" smtClean="0"/>
              <a:t>, and </a:t>
            </a:r>
            <a:r>
              <a:rPr lang="en-US" strike="sngStrike" dirty="0" err="1" smtClean="0"/>
              <a:t>scriptcs</a:t>
            </a:r>
            <a:endParaRPr lang="en-US" strike="sngStrike" dirty="0" smtClean="0"/>
          </a:p>
          <a:p>
            <a:r>
              <a:rPr lang="en-US" dirty="0" smtClean="0"/>
              <a:t>Setting up the local development environment</a:t>
            </a:r>
          </a:p>
          <a:p>
            <a:r>
              <a:rPr lang="en-US" strike="sngStrike" dirty="0" smtClean="0"/>
              <a:t>Construct testing rigs with </a:t>
            </a:r>
            <a:r>
              <a:rPr lang="en-US" strike="sngStrike" dirty="0" err="1" smtClean="0"/>
              <a:t>linux</a:t>
            </a:r>
            <a:r>
              <a:rPr lang="en-US" strike="sngStrike" dirty="0" smtClean="0"/>
              <a:t> and </a:t>
            </a:r>
            <a:r>
              <a:rPr lang="en-US" strike="sngStrike" dirty="0" err="1" smtClean="0"/>
              <a:t>docker</a:t>
            </a:r>
            <a:endParaRPr lang="en-US" strike="sngStrike" dirty="0" smtClean="0"/>
          </a:p>
          <a:p>
            <a:r>
              <a:rPr lang="en-US" dirty="0" smtClean="0"/>
              <a:t>Delivery Pipeline by TeamCity</a:t>
            </a:r>
          </a:p>
          <a:p>
            <a:r>
              <a:rPr lang="en-US" strike="sngStrike" dirty="0" smtClean="0"/>
              <a:t>Publishing and deployment</a:t>
            </a:r>
          </a:p>
          <a:p>
            <a:r>
              <a:rPr lang="en-US" dirty="0" smtClean="0"/>
              <a:t>.NET Core on the cloud</a:t>
            </a:r>
          </a:p>
          <a:p>
            <a:r>
              <a:rPr lang="en-US" strike="sngStrike" dirty="0" smtClean="0"/>
              <a:t>Performance</a:t>
            </a:r>
            <a:endParaRPr lang="en-US" strike="sngStrike" dirty="0"/>
          </a:p>
        </p:txBody>
      </p:sp>
    </p:spTree>
    <p:extLst>
      <p:ext uri="{BB962C8B-B14F-4D97-AF65-F5344CB8AC3E}">
        <p14:creationId xmlns:p14="http://schemas.microsoft.com/office/powerpoint/2010/main" val="2514624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would you care?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4849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 source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 </a:t>
            </a:r>
            <a:r>
              <a:rPr lang="en-US" dirty="0" err="1" smtClean="0"/>
              <a:t>Github</a:t>
            </a:r>
            <a:r>
              <a:rPr lang="en-US" dirty="0" smtClean="0"/>
              <a:t>, </a:t>
            </a:r>
          </a:p>
          <a:p>
            <a:r>
              <a:rPr lang="en-US" dirty="0" smtClean="0"/>
              <a:t>Large number of active repositories, all features of ASP.NET, </a:t>
            </a:r>
            <a:r>
              <a:rPr lang="en-US" dirty="0" err="1" smtClean="0"/>
              <a:t>middlewares</a:t>
            </a:r>
            <a:r>
              <a:rPr lang="en-US" dirty="0" smtClean="0"/>
              <a:t>, demos, and useful tools</a:t>
            </a:r>
          </a:p>
          <a:p>
            <a:r>
              <a:rPr lang="en-US" dirty="0" smtClean="0"/>
              <a:t>Actively updated by contributors, Microsoft and the community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5830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Modularity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Package management has been the new standard way to add functionality to applications</a:t>
            </a:r>
          </a:p>
          <a:p>
            <a:r>
              <a:rPr lang="en-US" dirty="0" smtClean="0"/>
              <a:t>Pick and choose which ASP.NET features to include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1484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Unified MVC and Web API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single class to inherit: Controller</a:t>
            </a:r>
          </a:p>
          <a:p>
            <a:r>
              <a:rPr lang="en-US" dirty="0" smtClean="0"/>
              <a:t>and a single interface for controller actions, </a:t>
            </a:r>
            <a:r>
              <a:rPr lang="en-US" dirty="0" err="1" smtClean="0"/>
              <a:t>IActionResult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5067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Kestrel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128" y="1842748"/>
            <a:ext cx="5029636" cy="454801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385169" y="2172677"/>
            <a:ext cx="570194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Plain Text with *HTTP Pipelining</a:t>
            </a:r>
          </a:p>
          <a:p>
            <a:r>
              <a:rPr lang="en-US" dirty="0"/>
              <a:t>(</a:t>
            </a:r>
            <a:r>
              <a:rPr lang="en-US" sz="1400" dirty="0">
                <a:hlinkClick r:id="rId3"/>
              </a:rPr>
              <a:t>https://</a:t>
            </a:r>
            <a:r>
              <a:rPr lang="en-US" sz="1400" dirty="0" smtClean="0">
                <a:hlinkClick r:id="rId3"/>
              </a:rPr>
              <a:t>github.com/aspnet/benchmarks</a:t>
            </a:r>
            <a:r>
              <a:rPr lang="en-US" sz="1400" dirty="0" smtClean="0"/>
              <a:t>,</a:t>
            </a:r>
          </a:p>
          <a:p>
            <a:r>
              <a:rPr lang="en-US" sz="1400" dirty="0">
                <a:hlinkClick r:id="rId4"/>
              </a:rPr>
              <a:t>https://</a:t>
            </a:r>
            <a:r>
              <a:rPr lang="en-US" sz="1400" dirty="0" smtClean="0">
                <a:hlinkClick r:id="rId4"/>
              </a:rPr>
              <a:t>github.com/aspnet/benchmarks/blob/dev/results/Results.xlsx</a:t>
            </a:r>
            <a:r>
              <a:rPr lang="en-US" sz="1400" dirty="0" smtClean="0"/>
              <a:t> </a:t>
            </a:r>
            <a:r>
              <a:rPr lang="en-US" dirty="0" smtClean="0"/>
              <a:t>)</a:t>
            </a:r>
          </a:p>
          <a:p>
            <a:endParaRPr lang="en-US" dirty="0" smtClean="0"/>
          </a:p>
          <a:p>
            <a:r>
              <a:rPr lang="en-US" dirty="0" smtClean="0"/>
              <a:t>* Multiple HTTP requests are sent on a single TCP connection</a:t>
            </a:r>
            <a:endParaRPr lang="en-US" dirty="0"/>
          </a:p>
          <a:p>
            <a:r>
              <a:rPr lang="en-US" dirty="0" smtClean="0"/>
              <a:t>without waiting for the corresponding responses</a:t>
            </a:r>
            <a:endParaRPr lang="en-US" dirty="0"/>
          </a:p>
        </p:txBody>
      </p:sp>
      <p:pic>
        <p:nvPicPr>
          <p:cNvPr id="1026" name="Picture 2" descr="Image resul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2610" y="4234454"/>
            <a:ext cx="2857500" cy="1990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391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Cross-platform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You are not a rarity any more!</a:t>
            </a:r>
          </a:p>
          <a:p>
            <a:r>
              <a:rPr lang="en-US" dirty="0" smtClean="0"/>
              <a:t>Deploy </a:t>
            </a:r>
            <a:r>
              <a:rPr lang="en-US" dirty="0" smtClean="0"/>
              <a:t>to Linux platform together with other </a:t>
            </a:r>
            <a:r>
              <a:rPr lang="en-US" dirty="0" smtClean="0"/>
              <a:t>team.</a:t>
            </a:r>
            <a:endParaRPr lang="en-US" dirty="0" smtClean="0"/>
          </a:p>
          <a:p>
            <a:r>
              <a:rPr lang="en-US" dirty="0" smtClean="0"/>
              <a:t>Benefit from Container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2783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1535</TotalTime>
  <Words>998</Words>
  <Application>Microsoft Macintosh PowerPoint</Application>
  <PresentationFormat>Widescreen</PresentationFormat>
  <Paragraphs>267</Paragraphs>
  <Slides>39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7" baseType="lpstr">
      <vt:lpstr>Calibri</vt:lpstr>
      <vt:lpstr>Mangal</vt:lpstr>
      <vt:lpstr>segoe-ui_semibold</vt:lpstr>
      <vt:lpstr>Tw Cen MT</vt:lpstr>
      <vt:lpstr>Tw Cen MT Condensed</vt:lpstr>
      <vt:lpstr>Wingdings 3</vt:lpstr>
      <vt:lpstr>Arial</vt:lpstr>
      <vt:lpstr>Integral</vt:lpstr>
      <vt:lpstr>ASP.nET Core</vt:lpstr>
      <vt:lpstr>PowerPoint Presentation</vt:lpstr>
      <vt:lpstr>PowerPoint Presentation</vt:lpstr>
      <vt:lpstr>Why would you care?</vt:lpstr>
      <vt:lpstr>Open source</vt:lpstr>
      <vt:lpstr>Modularity</vt:lpstr>
      <vt:lpstr>Unified MVC and Web API </vt:lpstr>
      <vt:lpstr>Kestrel</vt:lpstr>
      <vt:lpstr>Cross-platform</vt:lpstr>
      <vt:lpstr>Do I know .NET?</vt:lpstr>
      <vt:lpstr>.NET Architectural Components</vt:lpstr>
      <vt:lpstr>.NET Platform Support</vt:lpstr>
      <vt:lpstr>Set up a Build server</vt:lpstr>
      <vt:lpstr>Hyper term</vt:lpstr>
      <vt:lpstr>ssh key on Ubuntu</vt:lpstr>
      <vt:lpstr>Install .NET Core 1.0.1</vt:lpstr>
      <vt:lpstr>Install MOno</vt:lpstr>
      <vt:lpstr>Install Docker</vt:lpstr>
      <vt:lpstr>Docker command without sudo </vt:lpstr>
      <vt:lpstr>Often used Docker commands</vt:lpstr>
      <vt:lpstr>Docker run</vt:lpstr>
      <vt:lpstr>Docker ps</vt:lpstr>
      <vt:lpstr>Docker Build</vt:lpstr>
      <vt:lpstr>PowerPoint Presentation</vt:lpstr>
      <vt:lpstr>Demo</vt:lpstr>
      <vt:lpstr>Demo</vt:lpstr>
      <vt:lpstr>Demo</vt:lpstr>
      <vt:lpstr>Build .NET Core app</vt:lpstr>
      <vt:lpstr>If you use VS 2017 and VS 2015 together</vt:lpstr>
      <vt:lpstr>Build a container</vt:lpstr>
      <vt:lpstr>Dockerfile</vt:lpstr>
      <vt:lpstr>Loopback address</vt:lpstr>
      <vt:lpstr>Build a reverse proxy</vt:lpstr>
      <vt:lpstr>NginX</vt:lpstr>
      <vt:lpstr>Communicating between containers</vt:lpstr>
      <vt:lpstr>nginx.conf</vt:lpstr>
      <vt:lpstr>Demo</vt:lpstr>
      <vt:lpstr>Resources</vt:lpstr>
      <vt:lpstr>Topics</vt:lpstr>
    </vt:vector>
  </TitlesOfParts>
  <Company>GSA Capital Partners LLP</Company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Chaa, Andrew</dc:creator>
  <cp:lastModifiedBy>Andrew Chaa</cp:lastModifiedBy>
  <cp:revision>180</cp:revision>
  <dcterms:created xsi:type="dcterms:W3CDTF">2017-03-10T15:54:46Z</dcterms:created>
  <dcterms:modified xsi:type="dcterms:W3CDTF">2017-03-20T19:17:49Z</dcterms:modified>
</cp:coreProperties>
</file>